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332" r:id="rId3"/>
    <p:sldId id="261" r:id="rId4"/>
    <p:sldId id="267" r:id="rId5"/>
    <p:sldId id="262" r:id="rId6"/>
    <p:sldId id="265" r:id="rId7"/>
    <p:sldId id="266" r:id="rId8"/>
    <p:sldId id="260" r:id="rId9"/>
    <p:sldId id="263" r:id="rId10"/>
    <p:sldId id="264" r:id="rId11"/>
    <p:sldId id="268" r:id="rId12"/>
    <p:sldId id="333" r:id="rId13"/>
    <p:sldId id="335" r:id="rId14"/>
    <p:sldId id="337" r:id="rId15"/>
    <p:sldId id="338" r:id="rId16"/>
    <p:sldId id="339" r:id="rId17"/>
    <p:sldId id="336" r:id="rId18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2F7D"/>
    <a:srgbClr val="7E4493"/>
    <a:srgbClr val="77398D"/>
    <a:srgbClr val="4D2F7D"/>
    <a:srgbClr val="762C7E"/>
    <a:srgbClr val="8CB24D"/>
    <a:srgbClr val="4F894A"/>
    <a:srgbClr val="5596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4718F9-FF47-4782-8596-E1409D1710F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E885998A-738E-4AAF-BC25-9D82CABE1872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s-ES" sz="1600" kern="120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+mn-lt"/>
              <a:ea typeface="+mn-ea"/>
              <a:cs typeface="+mn-cs"/>
            </a:rPr>
            <a:t>Se re-procesaron los activos de luminarias geocodificadas alcanzando un 96% de certeza</a:t>
          </a:r>
          <a:r>
            <a:rPr lang="es-ES" sz="1500" b="1" kern="1200">
              <a:latin typeface="Aptos Display" panose="02110004020202020204"/>
            </a:rPr>
            <a:t>.</a:t>
          </a:r>
          <a:endParaRPr lang="en-US" sz="1500" kern="1200"/>
        </a:p>
      </dgm:t>
    </dgm:pt>
    <dgm:pt modelId="{FA12D757-7D53-4615-80BB-2AF0D2888262}" type="parTrans" cxnId="{5C92BAC0-F681-4CD7-8C27-63BA9DDEFEB0}">
      <dgm:prSet/>
      <dgm:spPr/>
      <dgm:t>
        <a:bodyPr/>
        <a:lstStyle/>
        <a:p>
          <a:endParaRPr lang="en-US"/>
        </a:p>
      </dgm:t>
    </dgm:pt>
    <dgm:pt modelId="{6B89F737-184C-4D35-A6F6-ED6B474B8329}" type="sibTrans" cxnId="{5C92BAC0-F681-4CD7-8C27-63BA9DDEFEB0}">
      <dgm:prSet/>
      <dgm:spPr/>
      <dgm:t>
        <a:bodyPr/>
        <a:lstStyle/>
        <a:p>
          <a:endParaRPr lang="en-US"/>
        </a:p>
      </dgm:t>
    </dgm:pt>
    <dgm:pt modelId="{87C2151A-4012-4D58-A241-45BAE2706A16}">
      <dgm:prSet custT="1"/>
      <dgm:spPr/>
      <dgm:t>
        <a:bodyPr/>
        <a:lstStyle/>
        <a:p>
          <a:pPr rtl="0">
            <a:lnSpc>
              <a:spcPct val="100000"/>
            </a:lnSpc>
          </a:pPr>
          <a:r>
            <a:rPr lang="es-ES" sz="1600" kern="1200">
              <a:solidFill>
                <a:schemeClr val="tx1"/>
              </a:solidFill>
              <a:effectLst>
                <a:glow rad="127000">
                  <a:prstClr val="white"/>
                </a:glow>
              </a:effectLst>
              <a:latin typeface="Aptos" panose="02110004020202020204"/>
              <a:ea typeface="+mn-ea"/>
              <a:cs typeface="+mn-cs"/>
            </a:rPr>
            <a:t>El 4% por </a:t>
          </a:r>
          <a:r>
            <a:rPr lang="es-ES" sz="1600" kern="1200" err="1">
              <a:solidFill>
                <a:schemeClr val="tx1"/>
              </a:solidFill>
              <a:effectLst>
                <a:glow rad="127000">
                  <a:prstClr val="white"/>
                </a:glow>
              </a:effectLst>
              <a:latin typeface="Aptos" panose="02110004020202020204"/>
              <a:ea typeface="+mn-ea"/>
              <a:cs typeface="+mn-cs"/>
            </a:rPr>
            <a:t>geocodificar</a:t>
          </a:r>
          <a:r>
            <a:rPr lang="es-ES" sz="1600" kern="1200">
              <a:solidFill>
                <a:schemeClr val="tx1"/>
              </a:solidFill>
              <a:effectLst>
                <a:glow rad="127000">
                  <a:prstClr val="white"/>
                </a:glow>
              </a:effectLst>
              <a:latin typeface="Aptos" panose="02110004020202020204"/>
              <a:ea typeface="+mn-ea"/>
              <a:cs typeface="+mn-cs"/>
            </a:rPr>
            <a:t> representan Barrios Vulnerables y Ubicaciones que no responden a calles y alturas. En proceso</a:t>
          </a:r>
          <a:r>
            <a:rPr lang="es-ES" sz="1600" b="1" kern="1200">
              <a:solidFill>
                <a:schemeClr val="tx1"/>
              </a:solidFill>
              <a:latin typeface="Aptos Display" panose="02110004020202020204"/>
            </a:rPr>
            <a:t>.</a:t>
          </a:r>
          <a:endParaRPr lang="en-US" sz="1600" kern="1200">
            <a:solidFill>
              <a:schemeClr val="tx1"/>
            </a:solidFill>
          </a:endParaRPr>
        </a:p>
      </dgm:t>
    </dgm:pt>
    <dgm:pt modelId="{FAE816B3-EAAA-4E74-ABAA-13FBCB02A9BE}" type="parTrans" cxnId="{C1EDE267-8959-4F8E-9ADC-9CD2EDB727A3}">
      <dgm:prSet/>
      <dgm:spPr/>
      <dgm:t>
        <a:bodyPr/>
        <a:lstStyle/>
        <a:p>
          <a:endParaRPr lang="en-US"/>
        </a:p>
      </dgm:t>
    </dgm:pt>
    <dgm:pt modelId="{2204D21F-021C-4B6F-A0A1-FFF797DCE9DD}" type="sibTrans" cxnId="{C1EDE267-8959-4F8E-9ADC-9CD2EDB727A3}">
      <dgm:prSet/>
      <dgm:spPr/>
      <dgm:t>
        <a:bodyPr/>
        <a:lstStyle/>
        <a:p>
          <a:endParaRPr lang="en-US"/>
        </a:p>
      </dgm:t>
    </dgm:pt>
    <dgm:pt modelId="{139906F4-E9AE-4A21-AA74-44B7094086B3}" type="pres">
      <dgm:prSet presAssocID="{824718F9-FF47-4782-8596-E1409D1710FA}" presName="root" presStyleCnt="0">
        <dgm:presLayoutVars>
          <dgm:dir/>
          <dgm:resizeHandles val="exact"/>
        </dgm:presLayoutVars>
      </dgm:prSet>
      <dgm:spPr/>
    </dgm:pt>
    <dgm:pt modelId="{C122980A-7317-460A-B552-165E225DB567}" type="pres">
      <dgm:prSet presAssocID="{E885998A-738E-4AAF-BC25-9D82CABE1872}" presName="compNode" presStyleCnt="0"/>
      <dgm:spPr/>
    </dgm:pt>
    <dgm:pt modelId="{BC2E2882-F497-4346-A7AA-41C656AF8B68}" type="pres">
      <dgm:prSet presAssocID="{E885998A-738E-4AAF-BC25-9D82CABE187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ol"/>
        </a:ext>
      </dgm:extLst>
    </dgm:pt>
    <dgm:pt modelId="{52B03ADB-562E-4F7B-BC75-8C58C2BFA943}" type="pres">
      <dgm:prSet presAssocID="{E885998A-738E-4AAF-BC25-9D82CABE1872}" presName="spaceRect" presStyleCnt="0"/>
      <dgm:spPr/>
    </dgm:pt>
    <dgm:pt modelId="{7967FF28-E954-4D33-BD58-BA4635C9F155}" type="pres">
      <dgm:prSet presAssocID="{E885998A-738E-4AAF-BC25-9D82CABE1872}" presName="textRect" presStyleLbl="revTx" presStyleIdx="0" presStyleCnt="2">
        <dgm:presLayoutVars>
          <dgm:chMax val="1"/>
          <dgm:chPref val="1"/>
        </dgm:presLayoutVars>
      </dgm:prSet>
      <dgm:spPr/>
    </dgm:pt>
    <dgm:pt modelId="{A4142AB7-313B-4A66-8B4C-91055C65DB80}" type="pres">
      <dgm:prSet presAssocID="{6B89F737-184C-4D35-A6F6-ED6B474B8329}" presName="sibTrans" presStyleCnt="0"/>
      <dgm:spPr/>
    </dgm:pt>
    <dgm:pt modelId="{2557663E-4CD2-4B96-81B2-157EC9C0A535}" type="pres">
      <dgm:prSet presAssocID="{87C2151A-4012-4D58-A241-45BAE2706A16}" presName="compNode" presStyleCnt="0"/>
      <dgm:spPr/>
    </dgm:pt>
    <dgm:pt modelId="{F34DA48E-1473-44BE-B155-946236A1B50E}" type="pres">
      <dgm:prSet presAssocID="{87C2151A-4012-4D58-A241-45BAE2706A1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udad"/>
        </a:ext>
      </dgm:extLst>
    </dgm:pt>
    <dgm:pt modelId="{C7CB8C6A-F6CC-46BD-B147-770AB813E90F}" type="pres">
      <dgm:prSet presAssocID="{87C2151A-4012-4D58-A241-45BAE2706A16}" presName="spaceRect" presStyleCnt="0"/>
      <dgm:spPr/>
    </dgm:pt>
    <dgm:pt modelId="{683CB5CB-D9BD-4C50-BC21-F716B8AFC9E9}" type="pres">
      <dgm:prSet presAssocID="{87C2151A-4012-4D58-A241-45BAE2706A1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F620E47-980A-41AA-887C-169A0294D200}" type="presOf" srcId="{E885998A-738E-4AAF-BC25-9D82CABE1872}" destId="{7967FF28-E954-4D33-BD58-BA4635C9F155}" srcOrd="0" destOrd="0" presId="urn:microsoft.com/office/officeart/2018/2/layout/IconLabelList"/>
    <dgm:cxn modelId="{C1EDE267-8959-4F8E-9ADC-9CD2EDB727A3}" srcId="{824718F9-FF47-4782-8596-E1409D1710FA}" destId="{87C2151A-4012-4D58-A241-45BAE2706A16}" srcOrd="1" destOrd="0" parTransId="{FAE816B3-EAAA-4E74-ABAA-13FBCB02A9BE}" sibTransId="{2204D21F-021C-4B6F-A0A1-FFF797DCE9DD}"/>
    <dgm:cxn modelId="{B0582A6F-D2CC-41CF-B3BA-66E981357005}" type="presOf" srcId="{824718F9-FF47-4782-8596-E1409D1710FA}" destId="{139906F4-E9AE-4A21-AA74-44B7094086B3}" srcOrd="0" destOrd="0" presId="urn:microsoft.com/office/officeart/2018/2/layout/IconLabelList"/>
    <dgm:cxn modelId="{595CDA86-3179-46FA-A418-F3E771BF8418}" type="presOf" srcId="{87C2151A-4012-4D58-A241-45BAE2706A16}" destId="{683CB5CB-D9BD-4C50-BC21-F716B8AFC9E9}" srcOrd="0" destOrd="0" presId="urn:microsoft.com/office/officeart/2018/2/layout/IconLabelList"/>
    <dgm:cxn modelId="{5C92BAC0-F681-4CD7-8C27-63BA9DDEFEB0}" srcId="{824718F9-FF47-4782-8596-E1409D1710FA}" destId="{E885998A-738E-4AAF-BC25-9D82CABE1872}" srcOrd="0" destOrd="0" parTransId="{FA12D757-7D53-4615-80BB-2AF0D2888262}" sibTransId="{6B89F737-184C-4D35-A6F6-ED6B474B8329}"/>
    <dgm:cxn modelId="{BB4EB761-99C9-4CB7-BE5A-AFC14CE6F73F}" type="presParOf" srcId="{139906F4-E9AE-4A21-AA74-44B7094086B3}" destId="{C122980A-7317-460A-B552-165E225DB567}" srcOrd="0" destOrd="0" presId="urn:microsoft.com/office/officeart/2018/2/layout/IconLabelList"/>
    <dgm:cxn modelId="{3E474CED-6E65-4963-BF20-24A7A33124F6}" type="presParOf" srcId="{C122980A-7317-460A-B552-165E225DB567}" destId="{BC2E2882-F497-4346-A7AA-41C656AF8B68}" srcOrd="0" destOrd="0" presId="urn:microsoft.com/office/officeart/2018/2/layout/IconLabelList"/>
    <dgm:cxn modelId="{2EC5CE3A-21A0-4BCE-A4CC-C6BD5F8B549C}" type="presParOf" srcId="{C122980A-7317-460A-B552-165E225DB567}" destId="{52B03ADB-562E-4F7B-BC75-8C58C2BFA943}" srcOrd="1" destOrd="0" presId="urn:microsoft.com/office/officeart/2018/2/layout/IconLabelList"/>
    <dgm:cxn modelId="{FC80F2A5-37BC-4D4F-8DE8-E0D2A01B8CBC}" type="presParOf" srcId="{C122980A-7317-460A-B552-165E225DB567}" destId="{7967FF28-E954-4D33-BD58-BA4635C9F155}" srcOrd="2" destOrd="0" presId="urn:microsoft.com/office/officeart/2018/2/layout/IconLabelList"/>
    <dgm:cxn modelId="{9501E519-6821-4CDF-8FCB-942BF84F8935}" type="presParOf" srcId="{139906F4-E9AE-4A21-AA74-44B7094086B3}" destId="{A4142AB7-313B-4A66-8B4C-91055C65DB80}" srcOrd="1" destOrd="0" presId="urn:microsoft.com/office/officeart/2018/2/layout/IconLabelList"/>
    <dgm:cxn modelId="{9C5CB0F6-908C-4B3F-87FB-86A26423367F}" type="presParOf" srcId="{139906F4-E9AE-4A21-AA74-44B7094086B3}" destId="{2557663E-4CD2-4B96-81B2-157EC9C0A535}" srcOrd="2" destOrd="0" presId="urn:microsoft.com/office/officeart/2018/2/layout/IconLabelList"/>
    <dgm:cxn modelId="{16CE88EE-7036-4B42-ADF9-D43576D91621}" type="presParOf" srcId="{2557663E-4CD2-4B96-81B2-157EC9C0A535}" destId="{F34DA48E-1473-44BE-B155-946236A1B50E}" srcOrd="0" destOrd="0" presId="urn:microsoft.com/office/officeart/2018/2/layout/IconLabelList"/>
    <dgm:cxn modelId="{922B20A8-8592-4DD0-8FC0-F8C3B2768765}" type="presParOf" srcId="{2557663E-4CD2-4B96-81B2-157EC9C0A535}" destId="{C7CB8C6A-F6CC-46BD-B147-770AB813E90F}" srcOrd="1" destOrd="0" presId="urn:microsoft.com/office/officeart/2018/2/layout/IconLabelList"/>
    <dgm:cxn modelId="{1E12291E-2FE5-4AD7-9FFE-FAA3DC46D72B}" type="presParOf" srcId="{2557663E-4CD2-4B96-81B2-157EC9C0A535}" destId="{683CB5CB-D9BD-4C50-BC21-F716B8AFC9E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2E2882-F497-4346-A7AA-41C656AF8B68}">
      <dsp:nvSpPr>
        <dsp:cNvPr id="0" name=""/>
        <dsp:cNvSpPr/>
      </dsp:nvSpPr>
      <dsp:spPr>
        <a:xfrm>
          <a:off x="1081800" y="77601"/>
          <a:ext cx="1766812" cy="1766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7FF28-E954-4D33-BD58-BA4635C9F155}">
      <dsp:nvSpPr>
        <dsp:cNvPr id="0" name=""/>
        <dsp:cNvSpPr/>
      </dsp:nvSpPr>
      <dsp:spPr>
        <a:xfrm>
          <a:off x="2081" y="2291373"/>
          <a:ext cx="39262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tx1"/>
              </a:solidFill>
              <a:effectLst>
                <a:glow rad="127000">
                  <a:schemeClr val="bg1"/>
                </a:glow>
              </a:effectLst>
              <a:latin typeface="+mn-lt"/>
              <a:ea typeface="+mn-ea"/>
              <a:cs typeface="+mn-cs"/>
            </a:rPr>
            <a:t>Se re-procesaron los activos de luminarias geocodificadas alcanzando un 96% de certeza</a:t>
          </a:r>
          <a:r>
            <a:rPr lang="es-ES" sz="1500" b="1" kern="1200">
              <a:latin typeface="Aptos Display" panose="02110004020202020204"/>
            </a:rPr>
            <a:t>.</a:t>
          </a:r>
          <a:endParaRPr lang="en-US" sz="1500" kern="1200"/>
        </a:p>
      </dsp:txBody>
      <dsp:txXfrm>
        <a:off x="2081" y="2291373"/>
        <a:ext cx="3926250" cy="765000"/>
      </dsp:txXfrm>
    </dsp:sp>
    <dsp:sp modelId="{F34DA48E-1473-44BE-B155-946236A1B50E}">
      <dsp:nvSpPr>
        <dsp:cNvPr id="0" name=""/>
        <dsp:cNvSpPr/>
      </dsp:nvSpPr>
      <dsp:spPr>
        <a:xfrm>
          <a:off x="5695144" y="77601"/>
          <a:ext cx="1766812" cy="1766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CB5CB-D9BD-4C50-BC21-F716B8AFC9E9}">
      <dsp:nvSpPr>
        <dsp:cNvPr id="0" name=""/>
        <dsp:cNvSpPr/>
      </dsp:nvSpPr>
      <dsp:spPr>
        <a:xfrm>
          <a:off x="4615425" y="2291373"/>
          <a:ext cx="3926250" cy="7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>
              <a:solidFill>
                <a:schemeClr val="tx1"/>
              </a:solidFill>
              <a:effectLst>
                <a:glow rad="127000">
                  <a:prstClr val="white"/>
                </a:glow>
              </a:effectLst>
              <a:latin typeface="Aptos" panose="02110004020202020204"/>
              <a:ea typeface="+mn-ea"/>
              <a:cs typeface="+mn-cs"/>
            </a:rPr>
            <a:t>El 4% por </a:t>
          </a:r>
          <a:r>
            <a:rPr lang="es-ES" sz="1600" kern="1200" err="1">
              <a:solidFill>
                <a:schemeClr val="tx1"/>
              </a:solidFill>
              <a:effectLst>
                <a:glow rad="127000">
                  <a:prstClr val="white"/>
                </a:glow>
              </a:effectLst>
              <a:latin typeface="Aptos" panose="02110004020202020204"/>
              <a:ea typeface="+mn-ea"/>
              <a:cs typeface="+mn-cs"/>
            </a:rPr>
            <a:t>geocodificar</a:t>
          </a:r>
          <a:r>
            <a:rPr lang="es-ES" sz="1600" kern="1200">
              <a:solidFill>
                <a:schemeClr val="tx1"/>
              </a:solidFill>
              <a:effectLst>
                <a:glow rad="127000">
                  <a:prstClr val="white"/>
                </a:glow>
              </a:effectLst>
              <a:latin typeface="Aptos" panose="02110004020202020204"/>
              <a:ea typeface="+mn-ea"/>
              <a:cs typeface="+mn-cs"/>
            </a:rPr>
            <a:t> representan Barrios Vulnerables y Ubicaciones que no responden a calles y alturas. En proceso</a:t>
          </a:r>
          <a:r>
            <a:rPr lang="es-ES" sz="1600" b="1" kern="1200">
              <a:solidFill>
                <a:schemeClr val="tx1"/>
              </a:solidFill>
              <a:latin typeface="Aptos Display" panose="02110004020202020204"/>
            </a:rPr>
            <a:t>.</a:t>
          </a:r>
          <a:endParaRPr lang="en-US" sz="1600" kern="1200">
            <a:solidFill>
              <a:schemeClr val="tx1"/>
            </a:solidFill>
          </a:endParaRPr>
        </a:p>
      </dsp:txBody>
      <dsp:txXfrm>
        <a:off x="4615425" y="2291373"/>
        <a:ext cx="3926250" cy="7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F8B60-60DF-4FEA-9C4B-BC46F6473946}" type="datetimeFigureOut">
              <a:t>23/06/2025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AAEBE-F8F9-4CF6-B197-ED37D95878D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73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6A9205-9DC5-221A-582B-BFE4851D4A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893A572-2AEF-4A0B-9C85-8694C82EA7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DBCE5B-4993-7F04-0B89-0742DB7E3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15DBF1-F8B6-7CC6-9555-F74058AB9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2ABD8A-74B7-B255-A816-D427B58CF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2158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5A9C6-C648-3D87-20A9-699512B91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0B2CBAE-5F62-7B94-0ED5-A73298C943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34ABCA9-B8E6-D67C-5C24-389E3DDCF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3DB12D-D44E-503B-0864-04331EE0F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757879-AEE3-6318-647A-8847850F7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6749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9022006-2ACC-C7A9-B112-2BC49B5E2F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865F480-B617-9BF0-1461-82B3433E5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79DBB6-4042-445A-637C-9BA5B32B0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AA4711D-7CA3-4230-A5B2-3B7A42275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5CF450-A411-015A-451F-80CD5037B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2444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D9FED5-7287-4F37-CED6-2272B6F4B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943A07-959A-0C27-2D8A-86165D908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11605D-18F5-1A3A-7A54-74D175A33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149197-DBCB-C1BF-8CC9-4752C0347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A61FB5-E9FF-D987-A4F5-A47B35A3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2834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9316A-ED3F-AF6F-FAE5-53883A5F2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693890-1EEF-13AF-F99B-EBDC624F4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325DED8-3DE4-A356-4DEB-BE0833ADA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024B88-7F51-42A4-34E5-3E6671875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E14BA0-5226-56F5-8D68-A2BBCC50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05240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2D4487-4E7C-0604-980B-47258044B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8856E7-382D-9FE1-2624-9FB94A4214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D223B8-25E0-B94C-C9A5-BA2766C7A9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6A1FBE0-800D-525D-5D66-BDB46360A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0244DFB-07B9-1A0D-986A-D1CCC392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35855F-7FB8-EC5A-D557-EDEB4D28C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68568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25CA4C-DF91-480A-6844-F3A28D055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40209CF-1F1E-E2C5-B7B6-5966EA91A7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8A5CFED-7D95-7CA0-F3B6-8056D01815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509EAA-69EB-5521-227A-92330A465C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0F128D2-33E0-F8A5-11E4-49A0C2CB1A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0B95FE7-B63C-ACE5-5462-1158BA65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75481A7-E768-ACB0-D63F-D9C9C84C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DA1545-6B87-4808-5D89-58569CC12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69560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047AC-C680-5CE4-230F-A7321E487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9CE761-4FC4-7A33-C2C5-F9671DAE8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9BFA98-C1EC-4B03-234A-BD57816E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02308FE-DD30-071D-76C0-54914A564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9046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D12F2A5-8840-998A-4C3F-0984DBE8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69ECBE3-9964-B5B0-0701-383DF7932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11F2D5-4243-F337-F8F3-0FFF8D808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26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83A9C3-AE9B-FB9F-8D34-DA94AD1E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EB4A9C-A049-F046-936A-40512F4EC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010444-CEC4-EE0F-6FF3-D123A0360C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DF9DA4C-6D70-A821-B2C1-C87CA5CD3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36F2D20-33A4-D31E-5BBE-EDF6A50F0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3255D7A-921D-F823-F458-B7CF04ED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7817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17FCFD-E166-DEB8-B722-30E928CD7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A8D260A-8A46-F95B-A233-6267B1DD5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FB2223D-9B4F-5B2C-94E4-DFE6D777AC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6EA8C5F-640E-EF13-C9B3-5B178DB16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FBDE91-415D-F083-DC80-DD49C773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2255FC7-4481-9413-F9C2-37EEFEE6F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6503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7CF1AAF-5297-6472-5B5C-3EBFBDAB0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DFF5CB-08E7-06CD-ABE0-502FFB82E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4B68FF-3EF9-FDA7-597B-3CB0FBC039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F31C95-2C62-4ACC-B701-BA3E1E6B03E3}" type="datetimeFigureOut">
              <a:rPr lang="es-AR" smtClean="0"/>
              <a:t>23/6/2025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5CE8EE-BD6F-60AD-FAEA-E2222CA15A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FA412B-D9E5-3641-0825-D8B331DE7B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77294F-F06D-4DE7-9A95-6F3624163A10}" type="slidenum">
              <a:rPr lang="es-AR" smtClean="0"/>
              <a:t>‹#›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36565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65.jpe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6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e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eg"/><Relationship Id="rId11" Type="http://schemas.openxmlformats.org/officeDocument/2006/relationships/image" Target="../media/image77.jpeg"/><Relationship Id="rId5" Type="http://schemas.openxmlformats.org/officeDocument/2006/relationships/image" Target="../media/image71.png"/><Relationship Id="rId10" Type="http://schemas.openxmlformats.org/officeDocument/2006/relationships/image" Target="../media/image76.jpe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8.jpeg"/><Relationship Id="rId3" Type="http://schemas.openxmlformats.org/officeDocument/2006/relationships/image" Target="../media/image78.jpeg"/><Relationship Id="rId7" Type="http://schemas.openxmlformats.org/officeDocument/2006/relationships/image" Target="../media/image82.jpeg"/><Relationship Id="rId12" Type="http://schemas.openxmlformats.org/officeDocument/2006/relationships/image" Target="../media/image87.jpeg"/><Relationship Id="rId2" Type="http://schemas.openxmlformats.org/officeDocument/2006/relationships/image" Target="../media/image68.png"/><Relationship Id="rId16" Type="http://schemas.openxmlformats.org/officeDocument/2006/relationships/image" Target="../media/image9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11" Type="http://schemas.openxmlformats.org/officeDocument/2006/relationships/image" Target="../media/image86.jpeg"/><Relationship Id="rId5" Type="http://schemas.openxmlformats.org/officeDocument/2006/relationships/image" Target="../media/image80.jpeg"/><Relationship Id="rId15" Type="http://schemas.openxmlformats.org/officeDocument/2006/relationships/image" Target="../media/image77.jpeg"/><Relationship Id="rId10" Type="http://schemas.openxmlformats.org/officeDocument/2006/relationships/image" Target="../media/image85.jpeg"/><Relationship Id="rId4" Type="http://schemas.openxmlformats.org/officeDocument/2006/relationships/image" Target="../media/image79.jpeg"/><Relationship Id="rId9" Type="http://schemas.openxmlformats.org/officeDocument/2006/relationships/image" Target="../media/image84.jpeg"/><Relationship Id="rId14" Type="http://schemas.openxmlformats.org/officeDocument/2006/relationships/image" Target="../media/image89.jpe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26" Type="http://schemas.openxmlformats.org/officeDocument/2006/relationships/image" Target="../media/image26.svg"/><Relationship Id="rId39" Type="http://schemas.openxmlformats.org/officeDocument/2006/relationships/image" Target="../media/image39.png"/><Relationship Id="rId21" Type="http://schemas.openxmlformats.org/officeDocument/2006/relationships/image" Target="../media/image21.png"/><Relationship Id="rId34" Type="http://schemas.openxmlformats.org/officeDocument/2006/relationships/image" Target="../media/image34.jpeg"/><Relationship Id="rId42" Type="http://schemas.openxmlformats.org/officeDocument/2006/relationships/image" Target="../media/image42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jpeg"/><Relationship Id="rId29" Type="http://schemas.openxmlformats.org/officeDocument/2006/relationships/image" Target="../media/image29.png"/><Relationship Id="rId41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24" Type="http://schemas.openxmlformats.org/officeDocument/2006/relationships/image" Target="../media/image24.jpeg"/><Relationship Id="rId32" Type="http://schemas.openxmlformats.org/officeDocument/2006/relationships/image" Target="../media/image32.png"/><Relationship Id="rId37" Type="http://schemas.openxmlformats.org/officeDocument/2006/relationships/image" Target="../media/image37.png"/><Relationship Id="rId40" Type="http://schemas.openxmlformats.org/officeDocument/2006/relationships/image" Target="../media/image40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svg"/><Relationship Id="rId28" Type="http://schemas.openxmlformats.org/officeDocument/2006/relationships/image" Target="../media/image28.svg"/><Relationship Id="rId36" Type="http://schemas.openxmlformats.org/officeDocument/2006/relationships/image" Target="../media/image36.jpe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31" Type="http://schemas.openxmlformats.org/officeDocument/2006/relationships/image" Target="../media/image31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jpeg"/><Relationship Id="rId35" Type="http://schemas.openxmlformats.org/officeDocument/2006/relationships/image" Target="../media/image35.png"/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png"/><Relationship Id="rId33" Type="http://schemas.openxmlformats.org/officeDocument/2006/relationships/image" Target="../media/image33.jpeg"/><Relationship Id="rId38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n 4" descr="Imagen que contiene naturaleza, lluvia, grupo, pájaro&#10;&#10;Descripción generada automáticamente">
            <a:extLst>
              <a:ext uri="{FF2B5EF4-FFF2-40B4-BE49-F238E27FC236}">
                <a16:creationId xmlns:a16="http://schemas.microsoft.com/office/drawing/2014/main" id="{358FE3B4-0382-B805-D319-D897741F67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85" b="27082"/>
          <a:stretch/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F6E6D4-E047-9DBC-1DD3-BB588D64BC87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BASE GEOMÁTICA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VICENTE LÓPEZ</a:t>
            </a:r>
            <a:endParaRPr lang="es-AR" sz="2400" b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unicipio Vicente Lopez - Logo">
            <a:extLst>
              <a:ext uri="{FF2B5EF4-FFF2-40B4-BE49-F238E27FC236}">
                <a16:creationId xmlns:a16="http://schemas.microsoft.com/office/drawing/2014/main" id="{DEE78293-822F-D13D-DCA5-A65A6CF1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67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1497C7-E37B-7900-7569-732589D9E4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8" name="CuadroTexto 1">
            <a:extLst>
              <a:ext uri="{FF2B5EF4-FFF2-40B4-BE49-F238E27FC236}">
                <a16:creationId xmlns:a16="http://schemas.microsoft.com/office/drawing/2014/main" id="{10D221B8-5603-2143-3651-797099EC12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239226"/>
              </p:ext>
            </p:extLst>
          </p:nvPr>
        </p:nvGraphicFramePr>
        <p:xfrm>
          <a:off x="3504718" y="3443295"/>
          <a:ext cx="8543757" cy="3133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CuadroTexto 1">
            <a:extLst>
              <a:ext uri="{FF2B5EF4-FFF2-40B4-BE49-F238E27FC236}">
                <a16:creationId xmlns:a16="http://schemas.microsoft.com/office/drawing/2014/main" id="{5E652489-5338-DACA-809A-78FC4AD7EF49}"/>
              </a:ext>
            </a:extLst>
          </p:cNvPr>
          <p:cNvSpPr txBox="1"/>
          <p:nvPr/>
        </p:nvSpPr>
        <p:spPr>
          <a:xfrm>
            <a:off x="120242" y="3257959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CALLEJERO VICENTE LÓPEZ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5" name="Picture 2" descr="Municipio Vicente Lopez - Logo">
            <a:extLst>
              <a:ext uri="{FF2B5EF4-FFF2-40B4-BE49-F238E27FC236}">
                <a16:creationId xmlns:a16="http://schemas.microsoft.com/office/drawing/2014/main" id="{358D77D1-54DB-8BFC-40A5-26C14B7EA9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 descr="Archivo:Google Maps Logo 2020.svg - Wikipedia, la enciclopedia libre">
            <a:extLst>
              <a:ext uri="{FF2B5EF4-FFF2-40B4-BE49-F238E27FC236}">
                <a16:creationId xmlns:a16="http://schemas.microsoft.com/office/drawing/2014/main" id="{827D6744-1399-0224-7950-CA29A725E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0038" y="220169"/>
            <a:ext cx="1090669" cy="945952"/>
          </a:xfrm>
          <a:prstGeom prst="rect">
            <a:avLst/>
          </a:prstGeom>
        </p:spPr>
      </p:pic>
      <p:pic>
        <p:nvPicPr>
          <p:cNvPr id="272" name="Picture 271" descr="El servicio de OpenStreetMap no funciona. Problemas, fallas y cortes  actuales. | Downdetector">
            <a:extLst>
              <a:ext uri="{FF2B5EF4-FFF2-40B4-BE49-F238E27FC236}">
                <a16:creationId xmlns:a16="http://schemas.microsoft.com/office/drawing/2014/main" id="{3DB8DF1C-FCF0-C592-3839-76E66A7A62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7341" y="208402"/>
            <a:ext cx="2743197" cy="914399"/>
          </a:xfrm>
          <a:prstGeom prst="rect">
            <a:avLst/>
          </a:prstGeom>
        </p:spPr>
      </p:pic>
      <p:pic>
        <p:nvPicPr>
          <p:cNvPr id="273" name="Picture 272" descr="ArcGIS Desktop - Gis&amp;Beers">
            <a:extLst>
              <a:ext uri="{FF2B5EF4-FFF2-40B4-BE49-F238E27FC236}">
                <a16:creationId xmlns:a16="http://schemas.microsoft.com/office/drawing/2014/main" id="{C01D7FF9-4BB9-42FA-5DA3-79B5FF8EB2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0896" y="83659"/>
            <a:ext cx="1543510" cy="1329140"/>
          </a:xfrm>
          <a:prstGeom prst="rect">
            <a:avLst/>
          </a:prstGeom>
        </p:spPr>
      </p:pic>
      <p:sp>
        <p:nvSpPr>
          <p:cNvPr id="275" name="Arrow: Down 274">
            <a:extLst>
              <a:ext uri="{FF2B5EF4-FFF2-40B4-BE49-F238E27FC236}">
                <a16:creationId xmlns:a16="http://schemas.microsoft.com/office/drawing/2014/main" id="{4D185A6F-0FF3-48CD-FE27-C3D5D143473A}"/>
              </a:ext>
            </a:extLst>
          </p:cNvPr>
          <p:cNvSpPr/>
          <p:nvPr/>
        </p:nvSpPr>
        <p:spPr>
          <a:xfrm>
            <a:off x="4068079" y="1381860"/>
            <a:ext cx="2742430" cy="717311"/>
          </a:xfrm>
          <a:prstGeom prst="downArrow">
            <a:avLst/>
          </a:prstGeom>
          <a:solidFill>
            <a:srgbClr val="7E449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Diagrama de flujo: disco magnético 8">
            <a:extLst>
              <a:ext uri="{FF2B5EF4-FFF2-40B4-BE49-F238E27FC236}">
                <a16:creationId xmlns:a16="http://schemas.microsoft.com/office/drawing/2014/main" id="{52A778C6-E2BD-039A-0017-B1C2CB1D4E94}"/>
              </a:ext>
            </a:extLst>
          </p:cNvPr>
          <p:cNvSpPr/>
          <p:nvPr/>
        </p:nvSpPr>
        <p:spPr>
          <a:xfrm>
            <a:off x="4050077" y="2223418"/>
            <a:ext cx="2739833" cy="1004220"/>
          </a:xfrm>
          <a:prstGeom prst="flowChartMagneticDisk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AR" sz="1400">
                <a:solidFill>
                  <a:schemeClr val="tx1"/>
                </a:solidFill>
                <a:effectLst>
                  <a:glow rad="127000">
                    <a:prstClr val="white"/>
                  </a:glow>
                </a:effectLst>
              </a:rPr>
              <a:t>BGEO : Base de Datos Espacial Cartografía Oficial MVL</a:t>
            </a:r>
            <a:endParaRPr lang="es-AR" sz="1400">
              <a:solidFill>
                <a:schemeClr val="tx1"/>
              </a:solidFill>
            </a:endParaRPr>
          </a:p>
        </p:txBody>
      </p:sp>
      <p:sp>
        <p:nvSpPr>
          <p:cNvPr id="278" name="Arrow: Left-Right 277">
            <a:extLst>
              <a:ext uri="{FF2B5EF4-FFF2-40B4-BE49-F238E27FC236}">
                <a16:creationId xmlns:a16="http://schemas.microsoft.com/office/drawing/2014/main" id="{95BFEDC6-95D2-3812-1EBA-F65F6EF29405}"/>
              </a:ext>
            </a:extLst>
          </p:cNvPr>
          <p:cNvSpPr/>
          <p:nvPr/>
        </p:nvSpPr>
        <p:spPr>
          <a:xfrm>
            <a:off x="6973439" y="2807846"/>
            <a:ext cx="975543" cy="344309"/>
          </a:xfrm>
          <a:prstGeom prst="leftRightArrow">
            <a:avLst/>
          </a:prstGeom>
          <a:solidFill>
            <a:srgbClr val="7E4493"/>
          </a:solidFill>
          <a:ln>
            <a:solidFill>
              <a:srgbClr val="4F2F7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0" name="Picture 279" descr="Edificio gubernamental - Iconos gratis de arquitectura y ciudad">
            <a:extLst>
              <a:ext uri="{FF2B5EF4-FFF2-40B4-BE49-F238E27FC236}">
                <a16:creationId xmlns:a16="http://schemas.microsoft.com/office/drawing/2014/main" id="{8CB4427D-E6F4-5274-C6CE-1B472044C86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2400" y="1818701"/>
            <a:ext cx="1871032" cy="1852670"/>
          </a:xfrm>
          <a:prstGeom prst="rect">
            <a:avLst/>
          </a:prstGeom>
        </p:spPr>
      </p:pic>
      <p:sp>
        <p:nvSpPr>
          <p:cNvPr id="281" name="TextBox 280">
            <a:extLst>
              <a:ext uri="{FF2B5EF4-FFF2-40B4-BE49-F238E27FC236}">
                <a16:creationId xmlns:a16="http://schemas.microsoft.com/office/drawing/2014/main" id="{E3FAC57E-57EA-9B42-9C67-6373B2593002}"/>
              </a:ext>
            </a:extLst>
          </p:cNvPr>
          <p:cNvSpPr txBox="1"/>
          <p:nvPr/>
        </p:nvSpPr>
        <p:spPr>
          <a:xfrm>
            <a:off x="8433868" y="2650035"/>
            <a:ext cx="6862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b="1"/>
              <a:t>HCD</a:t>
            </a:r>
          </a:p>
        </p:txBody>
      </p:sp>
      <p:sp>
        <p:nvSpPr>
          <p:cNvPr id="282" name="TextBox 281">
            <a:extLst>
              <a:ext uri="{FF2B5EF4-FFF2-40B4-BE49-F238E27FC236}">
                <a16:creationId xmlns:a16="http://schemas.microsoft.com/office/drawing/2014/main" id="{62B218FD-5BEF-A0A5-1FDD-E18C7D3D14BF}"/>
              </a:ext>
            </a:extLst>
          </p:cNvPr>
          <p:cNvSpPr txBox="1"/>
          <p:nvPr/>
        </p:nvSpPr>
        <p:spPr>
          <a:xfrm>
            <a:off x="6909152" y="3041988"/>
            <a:ext cx="1084561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err="1">
                <a:effectLst>
                  <a:glow rad="127000">
                    <a:schemeClr val="bg1"/>
                  </a:glow>
                </a:effectLst>
              </a:rPr>
              <a:t>Única</a:t>
            </a:r>
            <a:r>
              <a:rPr lang="en-US" sz="1400"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n-US" sz="1400" err="1">
                <a:effectLst>
                  <a:glow rad="127000">
                    <a:schemeClr val="bg1"/>
                  </a:glow>
                </a:effectLst>
              </a:rPr>
              <a:t>fuente</a:t>
            </a:r>
            <a:r>
              <a:rPr lang="en-US" sz="1400">
                <a:effectLst>
                  <a:glow rad="127000">
                    <a:schemeClr val="bg1"/>
                  </a:glow>
                </a:effectLst>
              </a:rPr>
              <a:t> de </a:t>
            </a:r>
            <a:r>
              <a:rPr lang="en-US" sz="1400" err="1">
                <a:effectLst>
                  <a:glow rad="127000">
                    <a:schemeClr val="bg1"/>
                  </a:glow>
                </a:effectLst>
              </a:rPr>
              <a:t>referencia</a:t>
            </a:r>
            <a:endParaRPr lang="en-US" sz="1400"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63377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6DE653F9-F0E7-644D-621D-8D0AFA9E3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5359"/>
          <a:stretch/>
        </p:blipFill>
        <p:spPr>
          <a:xfrm>
            <a:off x="0" y="-26001"/>
            <a:ext cx="12188952" cy="6884602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CDC7F78-BA97-1BF2-BAC4-B8E5E55CEBF8}"/>
              </a:ext>
            </a:extLst>
          </p:cNvPr>
          <p:cNvSpPr txBox="1"/>
          <p:nvPr/>
        </p:nvSpPr>
        <p:spPr>
          <a:xfrm>
            <a:off x="4692396" y="413203"/>
            <a:ext cx="2807208" cy="1362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pt-BR" sz="2200">
                <a:effectLst>
                  <a:glow rad="127000">
                    <a:schemeClr val="bg1"/>
                  </a:glow>
                </a:effectLst>
              </a:rPr>
              <a:t>SUBSEC. DE INGRESOS PUBLICOS</a:t>
            </a:r>
          </a:p>
          <a:p>
            <a:pPr marL="0"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effectLst>
                  <a:glow rad="127000">
                    <a:schemeClr val="bg1"/>
                  </a:glow>
                </a:effectLst>
              </a:rPr>
              <a:t>HACIENDA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010D8A0-C732-2522-947E-0FCFC0467042}"/>
              </a:ext>
            </a:extLst>
          </p:cNvPr>
          <p:cNvSpPr txBox="1"/>
          <p:nvPr/>
        </p:nvSpPr>
        <p:spPr>
          <a:xfrm>
            <a:off x="9175496" y="2747869"/>
            <a:ext cx="2807208" cy="1362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pPr marL="0" lvl="1"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2200">
                <a:effectLst>
                  <a:glow rad="127000">
                    <a:schemeClr val="bg1"/>
                  </a:glow>
                </a:effectLst>
              </a:rPr>
              <a:t>DG. PROYECTOS ESPECIALES Y SEGURIDAD VIAL</a:t>
            </a:r>
          </a:p>
          <a:p>
            <a:pPr marL="0" lvl="1" algn="ctr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>
                <a:effectLst>
                  <a:glow rad="127000">
                    <a:schemeClr val="bg1"/>
                  </a:glow>
                </a:effectLst>
              </a:rPr>
              <a:t>SERVICIOS PUBLICOS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0B4FC7A-A7B3-FE71-FB04-82180F57A78C}"/>
              </a:ext>
            </a:extLst>
          </p:cNvPr>
          <p:cNvSpPr txBox="1"/>
          <p:nvPr/>
        </p:nvSpPr>
        <p:spPr>
          <a:xfrm>
            <a:off x="332993" y="2843119"/>
            <a:ext cx="2807208" cy="1362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AR"/>
            </a:defPPr>
            <a:lvl2pPr marL="0"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defRPr sz="2400">
                <a:effectLst>
                  <a:glow rad="127000">
                    <a:schemeClr val="bg1"/>
                  </a:glow>
                </a:effectLst>
              </a:defRPr>
            </a:lvl2pPr>
          </a:lstStyle>
          <a:p>
            <a:pPr lvl="1"/>
            <a:r>
              <a:rPr lang="es-ES"/>
              <a:t>DIR. GESTION CATASTRAL</a:t>
            </a:r>
          </a:p>
          <a:p>
            <a:pPr lvl="1"/>
            <a:r>
              <a:rPr lang="en-US"/>
              <a:t>OBRAS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345918-FB2D-1CCC-ACE9-F07961DF3A8F}"/>
              </a:ext>
            </a:extLst>
          </p:cNvPr>
          <p:cNvSpPr txBox="1"/>
          <p:nvPr/>
        </p:nvSpPr>
        <p:spPr>
          <a:xfrm>
            <a:off x="4816093" y="5353503"/>
            <a:ext cx="2807208" cy="13622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s-ES" sz="2400">
                <a:effectLst>
                  <a:glow rad="127000">
                    <a:schemeClr val="bg1"/>
                  </a:glow>
                </a:effectLst>
              </a:rPr>
              <a:t>DG. INGENIERIA DE DATOS Y PROCESOS</a:t>
            </a:r>
          </a:p>
          <a:p>
            <a:pPr marL="0"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>
                <a:effectLst>
                  <a:glow rad="127000">
                    <a:schemeClr val="bg1"/>
                  </a:glow>
                </a:effectLst>
              </a:rPr>
              <a:t>SERVICIOS PUBLICOS</a:t>
            </a:r>
          </a:p>
        </p:txBody>
      </p:sp>
      <p:sp>
        <p:nvSpPr>
          <p:cNvPr id="9" name="Diagrama de flujo: disco magnético 8">
            <a:extLst>
              <a:ext uri="{FF2B5EF4-FFF2-40B4-BE49-F238E27FC236}">
                <a16:creationId xmlns:a16="http://schemas.microsoft.com/office/drawing/2014/main" id="{B6D5E806-438D-210A-BB12-529E7F934733}"/>
              </a:ext>
            </a:extLst>
          </p:cNvPr>
          <p:cNvSpPr/>
          <p:nvPr/>
        </p:nvSpPr>
        <p:spPr>
          <a:xfrm>
            <a:off x="3848099" y="1993900"/>
            <a:ext cx="4851401" cy="3060700"/>
          </a:xfrm>
          <a:prstGeom prst="flowChartMagneticDisk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AR" dirty="0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s-AR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BGEO : Base de Datos Espacial</a:t>
            </a:r>
            <a:endParaRPr lang="es-AR" dirty="0">
              <a:solidFill>
                <a:schemeClr val="tx1"/>
              </a:solidFill>
            </a:endParaRPr>
          </a:p>
          <a:p>
            <a:pPr marL="1200150" lvl="2" indent="-285750">
              <a:buFont typeface="Wingdings"/>
              <a:buChar char="ü"/>
            </a:pPr>
            <a:r>
              <a:rPr lang="es-AR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Cartografía</a:t>
            </a:r>
            <a:endParaRPr lang="es-AR" dirty="0">
              <a:solidFill>
                <a:schemeClr val="tx1"/>
              </a:solidFill>
              <a:effectLst>
                <a:glow rad="127000">
                  <a:prstClr val="white"/>
                </a:glow>
              </a:effectLst>
            </a:endParaRPr>
          </a:p>
          <a:p>
            <a:pPr marL="1200150" lvl="2" indent="-285750">
              <a:buFont typeface="Wingdings"/>
              <a:buChar char="ü"/>
            </a:pPr>
            <a:r>
              <a:rPr lang="es-AR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Normalizada</a:t>
            </a:r>
            <a:endParaRPr lang="es-AR" dirty="0">
              <a:solidFill>
                <a:schemeClr val="tx1"/>
              </a:solidFill>
              <a:effectLst>
                <a:glow rad="127000">
                  <a:prstClr val="white"/>
                </a:glow>
              </a:effectLst>
            </a:endParaRPr>
          </a:p>
          <a:p>
            <a:pPr marL="1200150" lvl="2" indent="-285750">
              <a:buFont typeface="Wingdings"/>
              <a:buChar char="ü"/>
            </a:pPr>
            <a:r>
              <a:rPr lang="es-AR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Estandarizada</a:t>
            </a:r>
            <a:endParaRPr lang="es-AR" dirty="0">
              <a:solidFill>
                <a:schemeClr val="tx1"/>
              </a:solidFill>
              <a:effectLst>
                <a:glow rad="127000">
                  <a:prstClr val="white"/>
                </a:glow>
              </a:effectLst>
            </a:endParaRPr>
          </a:p>
          <a:p>
            <a:pPr marL="1200150" lvl="2" indent="-285750">
              <a:buFont typeface="Wingdings"/>
              <a:buChar char="ü"/>
            </a:pPr>
            <a:r>
              <a:rPr lang="es-AR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Depurada </a:t>
            </a:r>
            <a:endParaRPr lang="es-AR" dirty="0">
              <a:solidFill>
                <a:schemeClr val="tx1"/>
              </a:solidFill>
              <a:effectLst>
                <a:glow rad="127000">
                  <a:prstClr val="white"/>
                </a:glow>
              </a:effectLst>
            </a:endParaRPr>
          </a:p>
          <a:p>
            <a:pPr marL="1200150" lvl="2" indent="-285750">
              <a:buFont typeface="Wingdings"/>
              <a:buChar char="ü"/>
            </a:pPr>
            <a:r>
              <a:rPr lang="es-AR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Consensuada</a:t>
            </a:r>
            <a:endParaRPr lang="es-AR" dirty="0">
              <a:solidFill>
                <a:schemeClr val="tx1"/>
              </a:solidFill>
              <a:effectLst>
                <a:glow rad="127000">
                  <a:prstClr val="white"/>
                </a:glow>
              </a:effectLst>
            </a:endParaRPr>
          </a:p>
        </p:txBody>
      </p:sp>
      <p:sp>
        <p:nvSpPr>
          <p:cNvPr id="10" name="Flecha: arriba y abajo 9">
            <a:extLst>
              <a:ext uri="{FF2B5EF4-FFF2-40B4-BE49-F238E27FC236}">
                <a16:creationId xmlns:a16="http://schemas.microsoft.com/office/drawing/2014/main" id="{F5E6349B-402F-8513-59B0-DBE5946E3CD9}"/>
              </a:ext>
            </a:extLst>
          </p:cNvPr>
          <p:cNvSpPr/>
          <p:nvPr/>
        </p:nvSpPr>
        <p:spPr>
          <a:xfrm rot="3472136">
            <a:off x="3346708" y="244390"/>
            <a:ext cx="330200" cy="2936593"/>
          </a:xfrm>
          <a:prstGeom prst="upDownArrow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2" name="Flecha: arriba y abajo 11">
            <a:extLst>
              <a:ext uri="{FF2B5EF4-FFF2-40B4-BE49-F238E27FC236}">
                <a16:creationId xmlns:a16="http://schemas.microsoft.com/office/drawing/2014/main" id="{23D81638-D1C6-D44B-06C5-ACA701E07A8D}"/>
              </a:ext>
            </a:extLst>
          </p:cNvPr>
          <p:cNvSpPr/>
          <p:nvPr/>
        </p:nvSpPr>
        <p:spPr>
          <a:xfrm rot="18127864" flipV="1">
            <a:off x="8725917" y="245824"/>
            <a:ext cx="330200" cy="2936593"/>
          </a:xfrm>
          <a:prstGeom prst="upDownArrow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3" name="Flecha: arriba y abajo 12">
            <a:extLst>
              <a:ext uri="{FF2B5EF4-FFF2-40B4-BE49-F238E27FC236}">
                <a16:creationId xmlns:a16="http://schemas.microsoft.com/office/drawing/2014/main" id="{74D7D3CA-A44A-760D-BC02-B9651B88FEB3}"/>
              </a:ext>
            </a:extLst>
          </p:cNvPr>
          <p:cNvSpPr/>
          <p:nvPr/>
        </p:nvSpPr>
        <p:spPr>
          <a:xfrm rot="3472136" flipH="1" flipV="1">
            <a:off x="8725916" y="3867518"/>
            <a:ext cx="330200" cy="2936593"/>
          </a:xfrm>
          <a:prstGeom prst="upDownArrow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4" name="Flecha: arriba y abajo 13">
            <a:extLst>
              <a:ext uri="{FF2B5EF4-FFF2-40B4-BE49-F238E27FC236}">
                <a16:creationId xmlns:a16="http://schemas.microsoft.com/office/drawing/2014/main" id="{E63BB580-B2A6-AD09-80F8-75E6134BDBAF}"/>
              </a:ext>
            </a:extLst>
          </p:cNvPr>
          <p:cNvSpPr/>
          <p:nvPr/>
        </p:nvSpPr>
        <p:spPr>
          <a:xfrm rot="18127864" flipV="1">
            <a:off x="3135886" y="3867516"/>
            <a:ext cx="330200" cy="2936593"/>
          </a:xfrm>
          <a:prstGeom prst="upDownArrow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pic>
        <p:nvPicPr>
          <p:cNvPr id="21" name="Picture 2" descr="Municipio Vicente Lopez - Logo">
            <a:extLst>
              <a:ext uri="{FF2B5EF4-FFF2-40B4-BE49-F238E27FC236}">
                <a16:creationId xmlns:a16="http://schemas.microsoft.com/office/drawing/2014/main" id="{C9243F92-CD52-1A40-492A-C1641810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CD92608E-63B8-2597-DA96-AF338392D355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BASE GEOMÁTICA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VICENTE LÓPEZ</a:t>
            </a:r>
            <a:endParaRPr lang="es-AR" sz="2400" b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254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9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7DE6FFC-C44C-EDC4-9F7E-714561C1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9" r="5359"/>
          <a:stretch/>
        </p:blipFill>
        <p:spPr>
          <a:xfrm>
            <a:off x="0" y="-7640"/>
            <a:ext cx="12188952" cy="6884602"/>
          </a:xfrm>
          <a:prstGeom prst="rect">
            <a:avLst/>
          </a:prstGeom>
        </p:spPr>
      </p:pic>
      <p:pic>
        <p:nvPicPr>
          <p:cNvPr id="21" name="Picture 2" descr="Municipio Vicente Lopez - Logo">
            <a:extLst>
              <a:ext uri="{FF2B5EF4-FFF2-40B4-BE49-F238E27FC236}">
                <a16:creationId xmlns:a16="http://schemas.microsoft.com/office/drawing/2014/main" id="{C9243F92-CD52-1A40-492A-C1641810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CD92608E-63B8-2597-DA96-AF338392D355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BASE GEOMÁTICA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VICENTE LÓPEZ</a:t>
            </a:r>
            <a:endParaRPr lang="es-AR" sz="2400" b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216D7-E588-5EA1-9320-E932C455CF59}"/>
              </a:ext>
            </a:extLst>
          </p:cNvPr>
          <p:cNvSpPr txBox="1"/>
          <p:nvPr/>
        </p:nvSpPr>
        <p:spPr>
          <a:xfrm>
            <a:off x="171025" y="1269913"/>
            <a:ext cx="26827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PRÓXIMOS PASOS: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C160E-B7B5-9591-EF9E-63C3214FE41D}"/>
              </a:ext>
            </a:extLst>
          </p:cNvPr>
          <p:cNvSpPr txBox="1"/>
          <p:nvPr/>
        </p:nvSpPr>
        <p:spPr>
          <a:xfrm>
            <a:off x="200890" y="1650402"/>
            <a:ext cx="4143021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ffectLst>
                  <a:glow rad="127000">
                    <a:schemeClr val="bg1"/>
                  </a:glow>
                </a:effectLst>
              </a:rPr>
              <a:t>Consensuar</a:t>
            </a:r>
            <a:r>
              <a:rPr lang="en-US">
                <a:effectLst>
                  <a:glow rad="127000">
                    <a:schemeClr val="bg1"/>
                  </a:glow>
                </a:effectLst>
              </a:rPr>
              <a:t>:</a:t>
            </a:r>
          </a:p>
          <a:p>
            <a:pPr indent="-285750">
              <a:buFont typeface="Wingdings"/>
              <a:buChar char="q"/>
            </a:pP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Responsables</a:t>
            </a:r>
            <a:r>
              <a:rPr lang="en-US">
                <a:effectLst>
                  <a:glow rad="127000">
                    <a:schemeClr val="bg1"/>
                  </a:glow>
                </a:effectLst>
              </a:rPr>
              <a:t> de </a:t>
            </a: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actualizar</a:t>
            </a:r>
            <a:endParaRPr lang="en-US">
              <a:effectLst>
                <a:glow rad="127000">
                  <a:schemeClr val="bg1"/>
                </a:glow>
              </a:effectLst>
            </a:endParaRPr>
          </a:p>
          <a:p>
            <a:pPr indent="-285750">
              <a:buFont typeface="Wingdings"/>
              <a:buChar char="q"/>
            </a:pP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Responsables</a:t>
            </a:r>
            <a:r>
              <a:rPr lang="en-US">
                <a:effectLst>
                  <a:glow rad="127000">
                    <a:schemeClr val="bg1"/>
                  </a:glow>
                </a:effectLst>
              </a:rPr>
              <a:t> de </a:t>
            </a: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autorizar</a:t>
            </a:r>
            <a:endParaRPr lang="en-US">
              <a:effectLst>
                <a:glow rad="127000">
                  <a:schemeClr val="bg1"/>
                </a:glow>
              </a:effectLst>
            </a:endParaRPr>
          </a:p>
          <a:p>
            <a:pPr indent="-285750">
              <a:buFont typeface="Wingdings"/>
              <a:buChar char="q"/>
            </a:pPr>
            <a:r>
              <a:rPr lang="en-US">
                <a:effectLst>
                  <a:glow rad="127000">
                    <a:schemeClr val="bg1"/>
                  </a:glow>
                </a:effectLst>
              </a:rPr>
              <a:t>Control de </a:t>
            </a: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cambios</a:t>
            </a:r>
            <a:endParaRPr lang="en-US">
              <a:effectLst>
                <a:glow rad="127000">
                  <a:schemeClr val="bg1"/>
                </a:glow>
              </a:effectLst>
            </a:endParaRPr>
          </a:p>
          <a:p>
            <a:pPr indent="-285750">
              <a:buFont typeface="Wingdings"/>
              <a:buChar char="q"/>
            </a:pP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Resolución</a:t>
            </a:r>
            <a:r>
              <a:rPr lang="en-US">
                <a:effectLst>
                  <a:glow rad="127000">
                    <a:schemeClr val="bg1"/>
                  </a:glow>
                </a:effectLst>
              </a:rPr>
              <a:t> de </a:t>
            </a: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discrepancias</a:t>
            </a:r>
            <a:endParaRPr lang="en-US">
              <a:effectLst>
                <a:glow rad="127000">
                  <a:schemeClr val="bg1"/>
                </a:glow>
              </a:effectLst>
            </a:endParaRPr>
          </a:p>
          <a:p>
            <a:pPr indent="-285750">
              <a:buFont typeface="Wingdings"/>
              <a:buChar char="q"/>
            </a:pP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Prioridad</a:t>
            </a:r>
            <a:r>
              <a:rPr lang="en-US">
                <a:effectLst>
                  <a:glow rad="127000">
                    <a:schemeClr val="bg1"/>
                  </a:glow>
                </a:effectLst>
              </a:rPr>
              <a:t> para </a:t>
            </a: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integrar</a:t>
            </a:r>
            <a:endParaRPr lang="en-US">
              <a:effectLst>
                <a:glow rad="127000">
                  <a:schemeClr val="bg1"/>
                </a:glow>
              </a:effectLst>
            </a:endParaRPr>
          </a:p>
          <a:p>
            <a:pPr indent="-285750">
              <a:buFont typeface="Wingdings"/>
              <a:buChar char="q"/>
            </a:pPr>
            <a:r>
              <a:rPr lang="en-US">
                <a:effectLst>
                  <a:glow rad="127000">
                    <a:schemeClr val="bg1"/>
                  </a:glow>
                </a:effectLst>
              </a:rPr>
              <a:t>Equipo de </a:t>
            </a: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trabajo</a:t>
            </a:r>
            <a:endParaRPr lang="en-US">
              <a:effectLst>
                <a:glow rad="127000">
                  <a:schemeClr val="bg1"/>
                </a:glow>
              </a:effectLst>
            </a:endParaRPr>
          </a:p>
          <a:p>
            <a:pPr indent="-285750">
              <a:buFont typeface="Wingdings"/>
              <a:buChar char="q"/>
            </a:pP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Recurrencia</a:t>
            </a:r>
            <a:r>
              <a:rPr lang="en-US">
                <a:effectLst>
                  <a:glow rad="127000">
                    <a:schemeClr val="bg1"/>
                  </a:glow>
                </a:effectLst>
              </a:rPr>
              <a:t> de </a:t>
            </a:r>
            <a:r>
              <a:rPr lang="en-US" err="1">
                <a:effectLst>
                  <a:glow rad="127000">
                    <a:schemeClr val="bg1"/>
                  </a:glow>
                </a:effectLst>
              </a:rPr>
              <a:t>Reuniones</a:t>
            </a:r>
            <a:endParaRPr lang="en-US"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4091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Municipio Vicente Lopez - Logo">
            <a:extLst>
              <a:ext uri="{FF2B5EF4-FFF2-40B4-BE49-F238E27FC236}">
                <a16:creationId xmlns:a16="http://schemas.microsoft.com/office/drawing/2014/main" id="{C9243F92-CD52-1A40-492A-C1641810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CD92608E-63B8-2597-DA96-AF338392D355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BASE GEOMÁTICA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VICENTE LÓPEZ</a:t>
            </a:r>
            <a:endParaRPr lang="es-AR" sz="2400" b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A216D7-E588-5EA1-9320-E932C455CF59}"/>
              </a:ext>
            </a:extLst>
          </p:cNvPr>
          <p:cNvSpPr txBox="1"/>
          <p:nvPr/>
        </p:nvSpPr>
        <p:spPr>
          <a:xfrm>
            <a:off x="131949" y="3018605"/>
            <a:ext cx="108400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             </a:t>
            </a:r>
            <a:r>
              <a:rPr lang="en-US" b="1" err="1"/>
              <a:t>Otro</a:t>
            </a:r>
            <a:r>
              <a:rPr lang="en-US" b="1"/>
              <a:t> </a:t>
            </a:r>
            <a:r>
              <a:rPr lang="en-US" b="1" err="1"/>
              <a:t>caso</a:t>
            </a:r>
            <a:r>
              <a:rPr lang="en-US" b="1"/>
              <a:t> de </a:t>
            </a:r>
            <a:r>
              <a:rPr lang="en-US" b="1" err="1"/>
              <a:t>uso</a:t>
            </a:r>
            <a:r>
              <a:rPr lang="en-US" b="1"/>
              <a:t> (breve)</a:t>
            </a:r>
          </a:p>
        </p:txBody>
      </p:sp>
    </p:spTree>
    <p:extLst>
      <p:ext uri="{BB962C8B-B14F-4D97-AF65-F5344CB8AC3E}">
        <p14:creationId xmlns:p14="http://schemas.microsoft.com/office/powerpoint/2010/main" val="3289450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100" descr="Imagen que contiene naturaleza, lluvia, grupo, pájaro&#10;&#10;Descripción generada automáticamente">
            <a:extLst>
              <a:ext uri="{FF2B5EF4-FFF2-40B4-BE49-F238E27FC236}">
                <a16:creationId xmlns:a16="http://schemas.microsoft.com/office/drawing/2014/main" id="{8B5CF0A0-465C-9F96-BB24-15DB1A974E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3036138" y="0"/>
            <a:ext cx="9155862" cy="6858000"/>
          </a:xfrm>
          <a:prstGeom prst="rect">
            <a:avLst/>
          </a:prstGeom>
        </p:spPr>
      </p:pic>
      <p:sp>
        <p:nvSpPr>
          <p:cNvPr id="76" name="Rectángulo: esquinas redondeadas 75">
            <a:extLst>
              <a:ext uri="{FF2B5EF4-FFF2-40B4-BE49-F238E27FC236}">
                <a16:creationId xmlns:a16="http://schemas.microsoft.com/office/drawing/2014/main" id="{D182F402-AA8D-578E-545F-E136BE7A1C61}"/>
              </a:ext>
            </a:extLst>
          </p:cNvPr>
          <p:cNvSpPr/>
          <p:nvPr/>
        </p:nvSpPr>
        <p:spPr>
          <a:xfrm>
            <a:off x="1274284" y="1600192"/>
            <a:ext cx="2511548" cy="884355"/>
          </a:xfrm>
          <a:prstGeom prst="roundRect">
            <a:avLst/>
          </a:prstGeom>
          <a:solidFill>
            <a:srgbClr val="62709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ARCGIS PRO</a:t>
            </a:r>
          </a:p>
          <a:p>
            <a:pPr algn="ctr"/>
            <a:r>
              <a:rPr lang="es-ES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 SOFTWARE PROPIETARIO</a:t>
            </a:r>
            <a:endParaRPr lang="es-ES" dirty="0">
              <a:solidFill>
                <a:schemeClr val="tx1"/>
              </a:solidFill>
              <a:effectLst>
                <a:glow rad="127000">
                  <a:prstClr val="white"/>
                </a:glow>
              </a:effectLst>
            </a:endParaRPr>
          </a:p>
        </p:txBody>
      </p:sp>
      <p:sp>
        <p:nvSpPr>
          <p:cNvPr id="77" name="Rectángulo 76">
            <a:extLst>
              <a:ext uri="{FF2B5EF4-FFF2-40B4-BE49-F238E27FC236}">
                <a16:creationId xmlns:a16="http://schemas.microsoft.com/office/drawing/2014/main" id="{675C2899-67F7-F09F-A6A3-255508659B94}"/>
              </a:ext>
            </a:extLst>
          </p:cNvPr>
          <p:cNvSpPr/>
          <p:nvPr/>
        </p:nvSpPr>
        <p:spPr>
          <a:xfrm>
            <a:off x="2303805" y="3496271"/>
            <a:ext cx="2172439" cy="5657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300" b="1">
                <a:solidFill>
                  <a:schemeClr val="tx1">
                    <a:lumMod val="85000"/>
                    <a:lumOff val="15000"/>
                  </a:schemeClr>
                </a:solidFill>
              </a:rPr>
              <a:t>ALTO COSTO: PAGO INICIAL+ RENOVACIÓN ANUAL</a:t>
            </a:r>
          </a:p>
        </p:txBody>
      </p:sp>
      <p:sp>
        <p:nvSpPr>
          <p:cNvPr id="78" name="Rectángulo 77">
            <a:extLst>
              <a:ext uri="{FF2B5EF4-FFF2-40B4-BE49-F238E27FC236}">
                <a16:creationId xmlns:a16="http://schemas.microsoft.com/office/drawing/2014/main" id="{C330D5C2-F310-56FB-3F2F-810C5068C217}"/>
              </a:ext>
            </a:extLst>
          </p:cNvPr>
          <p:cNvSpPr/>
          <p:nvPr/>
        </p:nvSpPr>
        <p:spPr>
          <a:xfrm>
            <a:off x="2303804" y="4358205"/>
            <a:ext cx="2172439" cy="51547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300" b="1">
                <a:solidFill>
                  <a:schemeClr val="tx1">
                    <a:lumMod val="85000"/>
                    <a:lumOff val="15000"/>
                  </a:schemeClr>
                </a:solidFill>
              </a:rPr>
              <a:t>VULNERABILIDAD DE LA DATA</a:t>
            </a:r>
          </a:p>
        </p:txBody>
      </p:sp>
      <p:sp>
        <p:nvSpPr>
          <p:cNvPr id="79" name="Rectángulo 78">
            <a:extLst>
              <a:ext uri="{FF2B5EF4-FFF2-40B4-BE49-F238E27FC236}">
                <a16:creationId xmlns:a16="http://schemas.microsoft.com/office/drawing/2014/main" id="{2AEFCAC3-D2FF-4C8B-E6D1-EE01B4D4020F}"/>
              </a:ext>
            </a:extLst>
          </p:cNvPr>
          <p:cNvSpPr/>
          <p:nvPr/>
        </p:nvSpPr>
        <p:spPr>
          <a:xfrm>
            <a:off x="2303802" y="5107712"/>
            <a:ext cx="2159949" cy="39055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NO EXISTE BD </a:t>
            </a:r>
          </a:p>
        </p:txBody>
      </p:sp>
      <p:sp>
        <p:nvSpPr>
          <p:cNvPr id="81" name="Rectángulo 80">
            <a:extLst>
              <a:ext uri="{FF2B5EF4-FFF2-40B4-BE49-F238E27FC236}">
                <a16:creationId xmlns:a16="http://schemas.microsoft.com/office/drawing/2014/main" id="{5AAC970D-478C-BA1D-DBB5-7C8EAC89BF84}"/>
              </a:ext>
            </a:extLst>
          </p:cNvPr>
          <p:cNvSpPr/>
          <p:nvPr/>
        </p:nvSpPr>
        <p:spPr>
          <a:xfrm>
            <a:off x="754820" y="2821713"/>
            <a:ext cx="1085654" cy="353083"/>
          </a:xfrm>
          <a:prstGeom prst="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PRO</a:t>
            </a:r>
          </a:p>
        </p:txBody>
      </p:sp>
      <p:sp>
        <p:nvSpPr>
          <p:cNvPr id="82" name="Rectángulo 81">
            <a:extLst>
              <a:ext uri="{FF2B5EF4-FFF2-40B4-BE49-F238E27FC236}">
                <a16:creationId xmlns:a16="http://schemas.microsoft.com/office/drawing/2014/main" id="{675C2899-67F7-F09F-A6A3-255508659B94}"/>
              </a:ext>
            </a:extLst>
          </p:cNvPr>
          <p:cNvSpPr/>
          <p:nvPr/>
        </p:nvSpPr>
        <p:spPr>
          <a:xfrm>
            <a:off x="417542" y="3496272"/>
            <a:ext cx="1722735" cy="51547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300" b="1">
                <a:solidFill>
                  <a:schemeClr val="tx1">
                    <a:lumMod val="85000"/>
                    <a:lumOff val="15000"/>
                  </a:schemeClr>
                </a:solidFill>
              </a:rPr>
              <a:t>INTERFAZ INTUITIVA </a:t>
            </a:r>
          </a:p>
        </p:txBody>
      </p:sp>
      <p:sp>
        <p:nvSpPr>
          <p:cNvPr id="83" name="Rectángulo 82">
            <a:extLst>
              <a:ext uri="{FF2B5EF4-FFF2-40B4-BE49-F238E27FC236}">
                <a16:creationId xmlns:a16="http://schemas.microsoft.com/office/drawing/2014/main" id="{8275E1CE-47D5-1CB2-1282-93BED095D695}"/>
              </a:ext>
            </a:extLst>
          </p:cNvPr>
          <p:cNvSpPr/>
          <p:nvPr/>
        </p:nvSpPr>
        <p:spPr>
          <a:xfrm>
            <a:off x="417541" y="4358206"/>
            <a:ext cx="1722735" cy="51547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300" b="1">
                <a:solidFill>
                  <a:schemeClr val="tx1">
                    <a:lumMod val="85000"/>
                    <a:lumOff val="15000"/>
                  </a:schemeClr>
                </a:solidFill>
              </a:rPr>
              <a:t>ACCESO A GEOVISOR WEB </a:t>
            </a:r>
          </a:p>
        </p:txBody>
      </p:sp>
      <p:sp>
        <p:nvSpPr>
          <p:cNvPr id="84" name="Rectángulo 83">
            <a:extLst>
              <a:ext uri="{FF2B5EF4-FFF2-40B4-BE49-F238E27FC236}">
                <a16:creationId xmlns:a16="http://schemas.microsoft.com/office/drawing/2014/main" id="{7CC055AE-56E8-AC25-B851-AA386F132A8A}"/>
              </a:ext>
            </a:extLst>
          </p:cNvPr>
          <p:cNvSpPr/>
          <p:nvPr/>
        </p:nvSpPr>
        <p:spPr>
          <a:xfrm>
            <a:off x="2874148" y="2821712"/>
            <a:ext cx="1216861" cy="353083"/>
          </a:xfrm>
          <a:prstGeom prst="rect">
            <a:avLst/>
          </a:prstGeom>
          <a:solidFill>
            <a:srgbClr val="FF000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CONTRA</a:t>
            </a:r>
          </a:p>
        </p:txBody>
      </p:sp>
      <p:sp>
        <p:nvSpPr>
          <p:cNvPr id="85" name="Rectángulo: esquinas redondeadas 84">
            <a:extLst>
              <a:ext uri="{FF2B5EF4-FFF2-40B4-BE49-F238E27FC236}">
                <a16:creationId xmlns:a16="http://schemas.microsoft.com/office/drawing/2014/main" id="{886916ED-5201-8991-DF9F-5E0C19017F6A}"/>
              </a:ext>
            </a:extLst>
          </p:cNvPr>
          <p:cNvSpPr/>
          <p:nvPr/>
        </p:nvSpPr>
        <p:spPr>
          <a:xfrm>
            <a:off x="7747838" y="1621069"/>
            <a:ext cx="2511548" cy="884355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QGIS</a:t>
            </a:r>
          </a:p>
          <a:p>
            <a:pPr algn="ctr"/>
            <a:r>
              <a:rPr lang="es-ES" dirty="0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 SOFTWARE LIBRE</a:t>
            </a:r>
            <a:endParaRPr lang="es-ES" dirty="0">
              <a:solidFill>
                <a:schemeClr val="tx1"/>
              </a:solidFill>
              <a:effectLst>
                <a:glow rad="127000">
                  <a:prstClr val="white"/>
                </a:glow>
              </a:effectLst>
            </a:endParaRPr>
          </a:p>
        </p:txBody>
      </p:sp>
      <p:sp>
        <p:nvSpPr>
          <p:cNvPr id="86" name="Rectángulo 85">
            <a:extLst>
              <a:ext uri="{FF2B5EF4-FFF2-40B4-BE49-F238E27FC236}">
                <a16:creationId xmlns:a16="http://schemas.microsoft.com/office/drawing/2014/main" id="{5616CC03-78B5-7133-F91F-E20372EFF68B}"/>
              </a:ext>
            </a:extLst>
          </p:cNvPr>
          <p:cNvSpPr/>
          <p:nvPr/>
        </p:nvSpPr>
        <p:spPr>
          <a:xfrm>
            <a:off x="9007397" y="3617789"/>
            <a:ext cx="2043043" cy="51359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INTERFAZ GRÁFICO </a:t>
            </a:r>
          </a:p>
        </p:txBody>
      </p:sp>
      <p:sp>
        <p:nvSpPr>
          <p:cNvPr id="87" name="Rectángulo 86">
            <a:extLst>
              <a:ext uri="{FF2B5EF4-FFF2-40B4-BE49-F238E27FC236}">
                <a16:creationId xmlns:a16="http://schemas.microsoft.com/office/drawing/2014/main" id="{C6E2E12A-D1E7-4B07-DFCC-F6A33C2F36D8}"/>
              </a:ext>
            </a:extLst>
          </p:cNvPr>
          <p:cNvSpPr/>
          <p:nvPr/>
        </p:nvSpPr>
        <p:spPr>
          <a:xfrm>
            <a:off x="7008942" y="5112327"/>
            <a:ext cx="1813005" cy="40045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GEOVISOR WEB</a:t>
            </a:r>
          </a:p>
        </p:txBody>
      </p:sp>
      <p:sp>
        <p:nvSpPr>
          <p:cNvPr id="89" name="Rectángulo 88">
            <a:extLst>
              <a:ext uri="{FF2B5EF4-FFF2-40B4-BE49-F238E27FC236}">
                <a16:creationId xmlns:a16="http://schemas.microsoft.com/office/drawing/2014/main" id="{36C2C462-3D75-9EAC-B6E5-72D1BC175E84}"/>
              </a:ext>
            </a:extLst>
          </p:cNvPr>
          <p:cNvSpPr/>
          <p:nvPr/>
        </p:nvSpPr>
        <p:spPr>
          <a:xfrm>
            <a:off x="7343392" y="2943230"/>
            <a:ext cx="1085654" cy="353083"/>
          </a:xfrm>
          <a:prstGeom prst="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PRO</a:t>
            </a:r>
          </a:p>
        </p:txBody>
      </p:sp>
      <p:sp>
        <p:nvSpPr>
          <p:cNvPr id="90" name="Rectángulo 89">
            <a:extLst>
              <a:ext uri="{FF2B5EF4-FFF2-40B4-BE49-F238E27FC236}">
                <a16:creationId xmlns:a16="http://schemas.microsoft.com/office/drawing/2014/main" id="{C7970436-4746-DAEA-1560-61CF3AECB0CB}"/>
              </a:ext>
            </a:extLst>
          </p:cNvPr>
          <p:cNvSpPr/>
          <p:nvPr/>
        </p:nvSpPr>
        <p:spPr>
          <a:xfrm>
            <a:off x="7006114" y="3617791"/>
            <a:ext cx="1722735" cy="51547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COSTOS: CERO</a:t>
            </a:r>
          </a:p>
        </p:txBody>
      </p:sp>
      <p:sp>
        <p:nvSpPr>
          <p:cNvPr id="91" name="Rectángulo 90">
            <a:extLst>
              <a:ext uri="{FF2B5EF4-FFF2-40B4-BE49-F238E27FC236}">
                <a16:creationId xmlns:a16="http://schemas.microsoft.com/office/drawing/2014/main" id="{A0ECE282-573B-1AD9-7030-A37E3F937E48}"/>
              </a:ext>
            </a:extLst>
          </p:cNvPr>
          <p:cNvSpPr/>
          <p:nvPr/>
        </p:nvSpPr>
        <p:spPr>
          <a:xfrm>
            <a:off x="7006114" y="4358205"/>
            <a:ext cx="1722735" cy="6369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CREACIÓN DE BASE DE SQL POSTGIS</a:t>
            </a:r>
          </a:p>
        </p:txBody>
      </p:sp>
      <p:sp>
        <p:nvSpPr>
          <p:cNvPr id="92" name="Rectángulo 91">
            <a:extLst>
              <a:ext uri="{FF2B5EF4-FFF2-40B4-BE49-F238E27FC236}">
                <a16:creationId xmlns:a16="http://schemas.microsoft.com/office/drawing/2014/main" id="{4869B91C-263B-6970-A617-193B2268E748}"/>
              </a:ext>
            </a:extLst>
          </p:cNvPr>
          <p:cNvSpPr/>
          <p:nvPr/>
        </p:nvSpPr>
        <p:spPr>
          <a:xfrm>
            <a:off x="9462721" y="2943229"/>
            <a:ext cx="1216861" cy="353083"/>
          </a:xfrm>
          <a:prstGeom prst="rect">
            <a:avLst/>
          </a:prstGeom>
          <a:solidFill>
            <a:srgbClr val="FF0000"/>
          </a:solidFill>
          <a:ln>
            <a:solidFill>
              <a:srgbClr val="4472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CONTRA</a:t>
            </a:r>
          </a:p>
        </p:txBody>
      </p:sp>
      <p:sp>
        <p:nvSpPr>
          <p:cNvPr id="94" name="CuadroTexto 5">
            <a:extLst>
              <a:ext uri="{FF2B5EF4-FFF2-40B4-BE49-F238E27FC236}">
                <a16:creationId xmlns:a16="http://schemas.microsoft.com/office/drawing/2014/main" id="{7AF6E6D4-E047-9DBC-1DD3-BB588D64BC87}"/>
              </a:ext>
            </a:extLst>
          </p:cNvPr>
          <p:cNvSpPr txBox="1"/>
          <p:nvPr/>
        </p:nvSpPr>
        <p:spPr>
          <a:xfrm>
            <a:off x="754557" y="305267"/>
            <a:ext cx="1044927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b="1">
                <a:solidFill>
                  <a:srgbClr val="77398D"/>
                </a:solidFill>
                <a:latin typeface="Arial"/>
                <a:cs typeface="Arial"/>
              </a:rPr>
              <a:t>DESARROLLO SOCIAL(VIVIENDA).</a:t>
            </a:r>
            <a:endParaRPr lang="es-ES" b="1">
              <a:solidFill>
                <a:srgbClr val="000000"/>
              </a:solidFill>
              <a:latin typeface="Calisto MT" panose="02040603050505030304"/>
              <a:cs typeface="Arial"/>
            </a:endParaRPr>
          </a:p>
          <a:p>
            <a:r>
              <a:rPr lang="es-ES" b="1">
                <a:solidFill>
                  <a:srgbClr val="77398D"/>
                </a:solidFill>
                <a:latin typeface="Arial"/>
                <a:cs typeface="Arial"/>
              </a:rPr>
              <a:t> MIGRACIÓN DE ARCGIS A QGIS</a:t>
            </a:r>
            <a:r>
              <a:rPr lang="es-ES" sz="3600" b="1">
                <a:solidFill>
                  <a:srgbClr val="77398D"/>
                </a:solidFill>
                <a:latin typeface="Arial"/>
                <a:cs typeface="Arial"/>
              </a:rPr>
              <a:t> </a:t>
            </a:r>
            <a:endParaRPr lang="es-ES" sz="3600" b="1"/>
          </a:p>
        </p:txBody>
      </p:sp>
      <p:pic>
        <p:nvPicPr>
          <p:cNvPr id="95" name="Picture 2" descr="Municipio Vicente Lopez - Logo">
            <a:extLst>
              <a:ext uri="{FF2B5EF4-FFF2-40B4-BE49-F238E27FC236}">
                <a16:creationId xmlns:a16="http://schemas.microsoft.com/office/drawing/2014/main" id="{DEE78293-822F-D13D-DCA5-A65A6CF1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3" y="6025161"/>
            <a:ext cx="2468782" cy="69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Rectángulo 101">
            <a:extLst>
              <a:ext uri="{FF2B5EF4-FFF2-40B4-BE49-F238E27FC236}">
                <a16:creationId xmlns:a16="http://schemas.microsoft.com/office/drawing/2014/main" id="{2A697942-FAAB-EA06-FF6D-5A66E74BC5F0}"/>
              </a:ext>
            </a:extLst>
          </p:cNvPr>
          <p:cNvSpPr/>
          <p:nvPr/>
        </p:nvSpPr>
        <p:spPr>
          <a:xfrm>
            <a:off x="7008941" y="5701798"/>
            <a:ext cx="1813005" cy="63699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APLICACIÓN MOBILE (ANDROID)</a:t>
            </a:r>
          </a:p>
        </p:txBody>
      </p:sp>
      <p:sp>
        <p:nvSpPr>
          <p:cNvPr id="103" name="Rectángulo 102">
            <a:extLst>
              <a:ext uri="{FF2B5EF4-FFF2-40B4-BE49-F238E27FC236}">
                <a16:creationId xmlns:a16="http://schemas.microsoft.com/office/drawing/2014/main" id="{BFF9FDD0-7300-C8A3-B5BE-9E87B756D95A}"/>
              </a:ext>
            </a:extLst>
          </p:cNvPr>
          <p:cNvSpPr/>
          <p:nvPr/>
        </p:nvSpPr>
        <p:spPr>
          <a:xfrm>
            <a:off x="9007395" y="4479723"/>
            <a:ext cx="1928024" cy="50109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CURVA DE APRENDIZAJE </a:t>
            </a:r>
          </a:p>
        </p:txBody>
      </p:sp>
    </p:spTree>
    <p:extLst>
      <p:ext uri="{BB962C8B-B14F-4D97-AF65-F5344CB8AC3E}">
        <p14:creationId xmlns:p14="http://schemas.microsoft.com/office/powerpoint/2010/main" val="869022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Imagen 100" descr="Imagen que contiene naturaleza, lluvia, grupo, pájaro&#10;&#10;Descripción generada automáticamente">
            <a:extLst>
              <a:ext uri="{FF2B5EF4-FFF2-40B4-BE49-F238E27FC236}">
                <a16:creationId xmlns:a16="http://schemas.microsoft.com/office/drawing/2014/main" id="{8B5CF0A0-465C-9F96-BB24-15DB1A974EF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3032873" y="35017"/>
            <a:ext cx="9155862" cy="6858000"/>
          </a:xfrm>
          <a:prstGeom prst="rect">
            <a:avLst/>
          </a:prstGeom>
        </p:spPr>
      </p:pic>
      <p:sp>
        <p:nvSpPr>
          <p:cNvPr id="94" name="CuadroTexto 5">
            <a:extLst>
              <a:ext uri="{FF2B5EF4-FFF2-40B4-BE49-F238E27FC236}">
                <a16:creationId xmlns:a16="http://schemas.microsoft.com/office/drawing/2014/main" id="{7AF6E6D4-E047-9DBC-1DD3-BB588D64BC87}"/>
              </a:ext>
            </a:extLst>
          </p:cNvPr>
          <p:cNvSpPr txBox="1"/>
          <p:nvPr/>
        </p:nvSpPr>
        <p:spPr>
          <a:xfrm>
            <a:off x="871363" y="-2153"/>
            <a:ext cx="1044927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" sz="2400" dirty="0">
                <a:effectLst>
                  <a:glow rad="127000">
                    <a:schemeClr val="bg1"/>
                  </a:glow>
                </a:effectLst>
              </a:rPr>
              <a:t>DESARROLLO SOCIAL (VIVIENDA): CIRCUITO DE TRABAJO CON QGIS </a:t>
            </a: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793DC22D-5168-EFB9-EBF1-8843E01D97BB}"/>
              </a:ext>
            </a:extLst>
          </p:cNvPr>
          <p:cNvSpPr/>
          <p:nvPr/>
        </p:nvSpPr>
        <p:spPr>
          <a:xfrm>
            <a:off x="4368852" y="419648"/>
            <a:ext cx="2244539" cy="2254978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4" name="Imagen 53" descr="Logo de QGIS Desktop">
            <a:extLst>
              <a:ext uri="{FF2B5EF4-FFF2-40B4-BE49-F238E27FC236}">
                <a16:creationId xmlns:a16="http://schemas.microsoft.com/office/drawing/2014/main" id="{CBD480D4-9BDB-8580-BA4F-3FF72D10A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356" y="432910"/>
            <a:ext cx="591999" cy="644194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F6A9F8A9-2849-7F8A-30BE-C102E5799DFA}"/>
              </a:ext>
            </a:extLst>
          </p:cNvPr>
          <p:cNvSpPr txBox="1"/>
          <p:nvPr/>
        </p:nvSpPr>
        <p:spPr>
          <a:xfrm>
            <a:off x="4701701" y="1110308"/>
            <a:ext cx="1661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251F32"/>
                </a:solidFill>
                <a:latin typeface="Inter"/>
                <a:ea typeface="Inter"/>
                <a:cs typeface="Inter"/>
              </a:rPr>
              <a:t>QGIS</a:t>
            </a:r>
            <a:r>
              <a:rPr lang="es-ES" b="1" i="0">
                <a:solidFill>
                  <a:srgbClr val="251F32"/>
                </a:solidFill>
                <a:latin typeface="Inter"/>
                <a:ea typeface="Inter"/>
                <a:cs typeface="Inter"/>
              </a:rPr>
              <a:t> DESKTOP</a:t>
            </a:r>
            <a:endParaRPr lang="es-ES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5422D42D-1C8F-1B8D-20AD-DD45942491E4}"/>
              </a:ext>
            </a:extLst>
          </p:cNvPr>
          <p:cNvSpPr txBox="1"/>
          <p:nvPr/>
        </p:nvSpPr>
        <p:spPr>
          <a:xfrm>
            <a:off x="4617150" y="1443953"/>
            <a:ext cx="175541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400" b="1">
                <a:solidFill>
                  <a:schemeClr val="tx1">
                    <a:lumMod val="95000"/>
                    <a:lumOff val="5000"/>
                  </a:schemeClr>
                </a:solidFill>
              </a:rPr>
              <a:t>SE USARÁ PARA EDITAR  Y CARGAR CAPAS GEO EN OFICINA </a:t>
            </a: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8D3CF773-220D-14FE-44FD-DFE1DDEBBE6C}"/>
              </a:ext>
            </a:extLst>
          </p:cNvPr>
          <p:cNvSpPr/>
          <p:nvPr/>
        </p:nvSpPr>
        <p:spPr>
          <a:xfrm>
            <a:off x="8252247" y="2251257"/>
            <a:ext cx="2244539" cy="2254978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115B4BF3-472D-F5F0-95EB-E3751B215C24}"/>
              </a:ext>
            </a:extLst>
          </p:cNvPr>
          <p:cNvSpPr txBox="1"/>
          <p:nvPr/>
        </p:nvSpPr>
        <p:spPr>
          <a:xfrm>
            <a:off x="8538205" y="3445805"/>
            <a:ext cx="17867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 USARÁ PARA EDITAR  Y CARGAR CAPAS Y TABLAS  GEO EN BARRIOS </a:t>
            </a: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CD31CF68-277A-91A0-75EA-40678F1A48EA}"/>
              </a:ext>
            </a:extLst>
          </p:cNvPr>
          <p:cNvSpPr txBox="1"/>
          <p:nvPr/>
        </p:nvSpPr>
        <p:spPr>
          <a:xfrm>
            <a:off x="8601083" y="3069165"/>
            <a:ext cx="1661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 dirty="0">
                <a:solidFill>
                  <a:srgbClr val="251F32"/>
                </a:solidFill>
                <a:latin typeface="Inter"/>
                <a:ea typeface="Inter"/>
                <a:cs typeface="Inter"/>
              </a:rPr>
              <a:t>QGIS</a:t>
            </a:r>
            <a:r>
              <a:rPr lang="es-ES" b="1" i="0" dirty="0">
                <a:solidFill>
                  <a:srgbClr val="251F32"/>
                </a:solidFill>
                <a:latin typeface="Inter"/>
                <a:ea typeface="Inter"/>
                <a:cs typeface="Inter"/>
              </a:rPr>
              <a:t> </a:t>
            </a:r>
            <a:r>
              <a:rPr lang="es-ES" b="1" dirty="0">
                <a:solidFill>
                  <a:srgbClr val="251F32"/>
                </a:solidFill>
                <a:latin typeface="Inter"/>
                <a:ea typeface="Inter"/>
                <a:cs typeface="Inter"/>
              </a:rPr>
              <a:t>FIELD</a:t>
            </a:r>
            <a:endParaRPr lang="es-ES" dirty="0"/>
          </a:p>
        </p:txBody>
      </p:sp>
      <p:sp>
        <p:nvSpPr>
          <p:cNvPr id="64" name="Elipse 63">
            <a:extLst>
              <a:ext uri="{FF2B5EF4-FFF2-40B4-BE49-F238E27FC236}">
                <a16:creationId xmlns:a16="http://schemas.microsoft.com/office/drawing/2014/main" id="{7161C6AF-F536-2F88-28E2-D9A793D5DCFC}"/>
              </a:ext>
            </a:extLst>
          </p:cNvPr>
          <p:cNvSpPr/>
          <p:nvPr/>
        </p:nvSpPr>
        <p:spPr>
          <a:xfrm>
            <a:off x="830247" y="2331639"/>
            <a:ext cx="2244539" cy="2254978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3E8C03D2-EC75-9250-7A12-5A826895510D}"/>
              </a:ext>
            </a:extLst>
          </p:cNvPr>
          <p:cNvSpPr/>
          <p:nvPr/>
        </p:nvSpPr>
        <p:spPr>
          <a:xfrm>
            <a:off x="4400165" y="4555008"/>
            <a:ext cx="2244539" cy="2254978"/>
          </a:xfrm>
          <a:prstGeom prst="ellipse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6" name="Imagen 65" descr="QGIS Plugins planet">
            <a:extLst>
              <a:ext uri="{FF2B5EF4-FFF2-40B4-BE49-F238E27FC236}">
                <a16:creationId xmlns:a16="http://schemas.microsoft.com/office/drawing/2014/main" id="{68F6F965-B9DC-1082-0C94-650F61EED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517" y="4892154"/>
            <a:ext cx="2826705" cy="1778044"/>
          </a:xfrm>
          <a:prstGeom prst="rect">
            <a:avLst/>
          </a:prstGeom>
        </p:spPr>
      </p:pic>
      <p:pic>
        <p:nvPicPr>
          <p:cNvPr id="67" name="Imagen 66" descr="QField para QGIS - Apps en Google Play">
            <a:extLst>
              <a:ext uri="{FF2B5EF4-FFF2-40B4-BE49-F238E27FC236}">
                <a16:creationId xmlns:a16="http://schemas.microsoft.com/office/drawing/2014/main" id="{B580A4A1-602D-17B7-E4A5-32E5C0F30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3532" y="2309815"/>
            <a:ext cx="650442" cy="681757"/>
          </a:xfrm>
          <a:prstGeom prst="rect">
            <a:avLst/>
          </a:prstGeom>
        </p:spPr>
      </p:pic>
      <p:pic>
        <p:nvPicPr>
          <p:cNvPr id="68" name="Imagen 67" descr="QGIS - BGEO - OPEN GIS &amp; WATER SOLUTIONS">
            <a:extLst>
              <a:ext uri="{FF2B5EF4-FFF2-40B4-BE49-F238E27FC236}">
                <a16:creationId xmlns:a16="http://schemas.microsoft.com/office/drawing/2014/main" id="{73E90A16-E725-3390-2D0C-0A06CBE419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1598" y="574721"/>
            <a:ext cx="2987417" cy="129061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9" name="Imagen 68" descr="Power BI Maps: Types, How to Create and Use Cases | Coupler.io Blog">
            <a:extLst>
              <a:ext uri="{FF2B5EF4-FFF2-40B4-BE49-F238E27FC236}">
                <a16:creationId xmlns:a16="http://schemas.microsoft.com/office/drawing/2014/main" id="{67D73F65-D4C6-CE32-1DF7-E272C0D97E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225" y="684556"/>
            <a:ext cx="2534433" cy="142203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0" name="Imagen 69" descr="Introducción">
            <a:extLst>
              <a:ext uri="{FF2B5EF4-FFF2-40B4-BE49-F238E27FC236}">
                <a16:creationId xmlns:a16="http://schemas.microsoft.com/office/drawing/2014/main" id="{2143EA7D-340C-9CAE-A769-5E781D4554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630" y="4929646"/>
            <a:ext cx="2539130" cy="17956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1" name="Imagen 70" descr="GitHub - 3liz/lizmap-web-client: Transfer a QGIS project on a server,  Lizmap is providing the web interface to browse it">
            <a:extLst>
              <a:ext uri="{FF2B5EF4-FFF2-40B4-BE49-F238E27FC236}">
                <a16:creationId xmlns:a16="http://schemas.microsoft.com/office/drawing/2014/main" id="{F2451B3C-1C4B-00FD-95F9-F5FB7B579F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1250" y="4665489"/>
            <a:ext cx="868213" cy="501956"/>
          </a:xfrm>
          <a:prstGeom prst="rect">
            <a:avLst/>
          </a:prstGeom>
        </p:spPr>
      </p:pic>
      <p:pic>
        <p:nvPicPr>
          <p:cNvPr id="72" name="Imagen 71" descr="Microsoft Power BI Logo - símbolo, significado logotipo, historia, PNG">
            <a:extLst>
              <a:ext uri="{FF2B5EF4-FFF2-40B4-BE49-F238E27FC236}">
                <a16:creationId xmlns:a16="http://schemas.microsoft.com/office/drawing/2014/main" id="{B9CB7FA1-4643-B808-9B91-E425B778F7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35743" y="2482762"/>
            <a:ext cx="895092" cy="525050"/>
          </a:xfrm>
          <a:prstGeom prst="rect">
            <a:avLst/>
          </a:prstGeom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AAC4B201-259F-97DF-3C23-F47C5B9D811F}"/>
              </a:ext>
            </a:extLst>
          </p:cNvPr>
          <p:cNvSpPr/>
          <p:nvPr/>
        </p:nvSpPr>
        <p:spPr>
          <a:xfrm rot="1440000">
            <a:off x="6578816" y="2002466"/>
            <a:ext cx="1787168" cy="726698"/>
          </a:xfrm>
          <a:prstGeom prst="rightArrow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6" name="Flecha: a la izquierda y derecha 5">
            <a:extLst>
              <a:ext uri="{FF2B5EF4-FFF2-40B4-BE49-F238E27FC236}">
                <a16:creationId xmlns:a16="http://schemas.microsoft.com/office/drawing/2014/main" id="{7C6814E4-FEE1-0852-9A1D-FEC9BD53A010}"/>
              </a:ext>
            </a:extLst>
          </p:cNvPr>
          <p:cNvSpPr/>
          <p:nvPr/>
        </p:nvSpPr>
        <p:spPr>
          <a:xfrm>
            <a:off x="3541885" y="3467738"/>
            <a:ext cx="622328" cy="27561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echa: a la izquierda y derecha 6">
            <a:extLst>
              <a:ext uri="{FF2B5EF4-FFF2-40B4-BE49-F238E27FC236}">
                <a16:creationId xmlns:a16="http://schemas.microsoft.com/office/drawing/2014/main" id="{49D183A4-A828-BCB6-AB8D-7FB105FA4894}"/>
              </a:ext>
            </a:extLst>
          </p:cNvPr>
          <p:cNvSpPr/>
          <p:nvPr/>
        </p:nvSpPr>
        <p:spPr>
          <a:xfrm rot="16080000">
            <a:off x="5150587" y="2844380"/>
            <a:ext cx="622328" cy="27561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a la izquierda y derecha 7">
            <a:extLst>
              <a:ext uri="{FF2B5EF4-FFF2-40B4-BE49-F238E27FC236}">
                <a16:creationId xmlns:a16="http://schemas.microsoft.com/office/drawing/2014/main" id="{84208800-AC98-2928-2D6A-F2D07042F3EC}"/>
              </a:ext>
            </a:extLst>
          </p:cNvPr>
          <p:cNvSpPr/>
          <p:nvPr/>
        </p:nvSpPr>
        <p:spPr>
          <a:xfrm rot="5280000">
            <a:off x="5237609" y="4138578"/>
            <a:ext cx="492932" cy="261242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Flecha: a la izquierda y derecha 8">
            <a:extLst>
              <a:ext uri="{FF2B5EF4-FFF2-40B4-BE49-F238E27FC236}">
                <a16:creationId xmlns:a16="http://schemas.microsoft.com/office/drawing/2014/main" id="{408513CD-4EA3-B394-8DAE-583FBF041235}"/>
              </a:ext>
            </a:extLst>
          </p:cNvPr>
          <p:cNvSpPr/>
          <p:nvPr/>
        </p:nvSpPr>
        <p:spPr>
          <a:xfrm>
            <a:off x="6947326" y="3429000"/>
            <a:ext cx="622328" cy="27561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1B04A4-9FCD-5797-E5D4-15D96B81DEFD}"/>
              </a:ext>
            </a:extLst>
          </p:cNvPr>
          <p:cNvSpPr txBox="1"/>
          <p:nvPr/>
        </p:nvSpPr>
        <p:spPr>
          <a:xfrm>
            <a:off x="4648427" y="5230844"/>
            <a:ext cx="1661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251F32"/>
                </a:solidFill>
                <a:latin typeface="Inter"/>
              </a:rPr>
              <a:t>LIZMAP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7FE81C8-C2CA-D4D8-8B02-97C49AF21E50}"/>
              </a:ext>
            </a:extLst>
          </p:cNvPr>
          <p:cNvSpPr txBox="1"/>
          <p:nvPr/>
        </p:nvSpPr>
        <p:spPr>
          <a:xfrm>
            <a:off x="4562752" y="5497589"/>
            <a:ext cx="19641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GEOVISOR WEB, QUE PERMITA VISUALIZAR , EDITAR Y VER TABLAS GRÁFICOS Y CAPAS GEOGRÁFICAS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C8B9630D-6DBF-449C-56E7-D6E6226B6B25}"/>
              </a:ext>
            </a:extLst>
          </p:cNvPr>
          <p:cNvSpPr txBox="1"/>
          <p:nvPr/>
        </p:nvSpPr>
        <p:spPr>
          <a:xfrm>
            <a:off x="1001881" y="3405823"/>
            <a:ext cx="1964184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1200" b="1">
                <a:solidFill>
                  <a:schemeClr val="tx1">
                    <a:lumMod val="95000"/>
                    <a:lumOff val="5000"/>
                  </a:schemeClr>
                </a:solidFill>
              </a:rPr>
              <a:t>VISUALIZAR TABLEROS DE GESTIÓN USANDO MAPAS COMO REFERENCIA 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869AD71-CB67-BA89-E557-274273C37502}"/>
              </a:ext>
            </a:extLst>
          </p:cNvPr>
          <p:cNvSpPr txBox="1"/>
          <p:nvPr/>
        </p:nvSpPr>
        <p:spPr>
          <a:xfrm>
            <a:off x="1182464" y="3059668"/>
            <a:ext cx="148402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b="1">
                <a:solidFill>
                  <a:srgbClr val="251F32"/>
                </a:solidFill>
                <a:latin typeface="Inter"/>
              </a:rPr>
              <a:t>POWER BI</a:t>
            </a:r>
          </a:p>
        </p:txBody>
      </p:sp>
      <p:sp>
        <p:nvSpPr>
          <p:cNvPr id="12" name="Diagrama de flujo: disco magnético 8">
            <a:extLst>
              <a:ext uri="{FF2B5EF4-FFF2-40B4-BE49-F238E27FC236}">
                <a16:creationId xmlns:a16="http://schemas.microsoft.com/office/drawing/2014/main" id="{0E2E8AED-C7E0-7BC9-2E06-554C082EB70E}"/>
              </a:ext>
            </a:extLst>
          </p:cNvPr>
          <p:cNvSpPr/>
          <p:nvPr/>
        </p:nvSpPr>
        <p:spPr>
          <a:xfrm>
            <a:off x="4097259" y="3079498"/>
            <a:ext cx="2739833" cy="1004220"/>
          </a:xfrm>
          <a:prstGeom prst="flowChartMagneticDisk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AR" sz="1400" dirty="0">
              <a:solidFill>
                <a:schemeClr val="tx1"/>
              </a:solidFill>
            </a:endParaRPr>
          </a:p>
        </p:txBody>
      </p:sp>
      <p:pic>
        <p:nvPicPr>
          <p:cNvPr id="16" name="Imagen 15" descr="A Comprehensive Guide to PostGIS and Spatial Queries | Udemy">
            <a:extLst>
              <a:ext uri="{FF2B5EF4-FFF2-40B4-BE49-F238E27FC236}">
                <a16:creationId xmlns:a16="http://schemas.microsoft.com/office/drawing/2014/main" id="{112C8C8C-F656-289E-33BF-F7198F8B7AB3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89407" y="3406526"/>
            <a:ext cx="979512" cy="608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7" name="Flecha: a la derecha 16">
            <a:extLst>
              <a:ext uri="{FF2B5EF4-FFF2-40B4-BE49-F238E27FC236}">
                <a16:creationId xmlns:a16="http://schemas.microsoft.com/office/drawing/2014/main" id="{38A225F2-186F-968A-5645-7B42A3FDC965}"/>
              </a:ext>
            </a:extLst>
          </p:cNvPr>
          <p:cNvSpPr/>
          <p:nvPr/>
        </p:nvSpPr>
        <p:spPr>
          <a:xfrm rot="20160000" flipH="1">
            <a:off x="6557562" y="4321852"/>
            <a:ext cx="1787168" cy="726698"/>
          </a:xfrm>
          <a:prstGeom prst="rightArrow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8" name="Flecha: a la derecha 17">
            <a:extLst>
              <a:ext uri="{FF2B5EF4-FFF2-40B4-BE49-F238E27FC236}">
                <a16:creationId xmlns:a16="http://schemas.microsoft.com/office/drawing/2014/main" id="{FA461983-A50C-7C16-ABA1-059CAE2C4E99}"/>
              </a:ext>
            </a:extLst>
          </p:cNvPr>
          <p:cNvSpPr/>
          <p:nvPr/>
        </p:nvSpPr>
        <p:spPr>
          <a:xfrm rot="1440000" flipH="1" flipV="1">
            <a:off x="2745227" y="4256692"/>
            <a:ext cx="1787168" cy="726698"/>
          </a:xfrm>
          <a:prstGeom prst="rightArrow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64969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naturaleza, lluvia, grupo, pájaro&#10;&#10;Descripción generada automáticamente">
            <a:extLst>
              <a:ext uri="{FF2B5EF4-FFF2-40B4-BE49-F238E27FC236}">
                <a16:creationId xmlns:a16="http://schemas.microsoft.com/office/drawing/2014/main" id="{D51817ED-6921-2A1D-699C-8C580722B6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5000"/>
          </a:blip>
          <a:stretch>
            <a:fillRect/>
          </a:stretch>
        </p:blipFill>
        <p:spPr>
          <a:xfrm>
            <a:off x="3003678" y="17121"/>
            <a:ext cx="9155862" cy="6858000"/>
          </a:xfrm>
          <a:prstGeom prst="rect">
            <a:avLst/>
          </a:prstGeom>
        </p:spPr>
      </p:pic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57D1CC76-B643-7422-D68A-52E00AC81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2" y="919134"/>
            <a:ext cx="2230815" cy="92566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5" name="Imagen 4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E8455CC5-028E-969E-95DF-B02E07490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12" y="2139695"/>
            <a:ext cx="1840144" cy="159548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8" name="Imagen 7" descr="Imagen que contiene Tabla&#10;&#10;Descripción generada automáticamente">
            <a:extLst>
              <a:ext uri="{FF2B5EF4-FFF2-40B4-BE49-F238E27FC236}">
                <a16:creationId xmlns:a16="http://schemas.microsoft.com/office/drawing/2014/main" id="{43D80C5A-1972-51B1-E8FF-4AA062D0D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2738" y="2610884"/>
            <a:ext cx="1724799" cy="19055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C71C2BE5-3A5B-7327-9E21-CF00ED9EA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71" y="3972789"/>
            <a:ext cx="2210642" cy="15783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 descr="Texto, Carta&#10;&#10;Descripción generada automáticamente">
            <a:extLst>
              <a:ext uri="{FF2B5EF4-FFF2-40B4-BE49-F238E27FC236}">
                <a16:creationId xmlns:a16="http://schemas.microsoft.com/office/drawing/2014/main" id="{7ACECD5E-510D-EF8A-8571-7CABA6B71B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1294" y="5806347"/>
            <a:ext cx="2762250" cy="685800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A92AF999-2262-BDAF-A3DB-90521F3F15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3721" y="4875468"/>
            <a:ext cx="1820273" cy="7429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1F1BAE0E-75C1-C8E6-12C7-6079ADFF6D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821" y="5816981"/>
            <a:ext cx="2909258" cy="6660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 descr="Imagen que contiene Texto&#10;&#10;Descripción generada automáticamente">
            <a:extLst>
              <a:ext uri="{FF2B5EF4-FFF2-40B4-BE49-F238E27FC236}">
                <a16:creationId xmlns:a16="http://schemas.microsoft.com/office/drawing/2014/main" id="{4E01B98E-AC91-6E07-6F7E-76E2958904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3795" y="920306"/>
            <a:ext cx="1990999" cy="531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 descr="Escala de tiempo&#10;&#10;Descripción generada automáticamente">
            <a:extLst>
              <a:ext uri="{FF2B5EF4-FFF2-40B4-BE49-F238E27FC236}">
                <a16:creationId xmlns:a16="http://schemas.microsoft.com/office/drawing/2014/main" id="{BA48A6FC-CCBF-B0A8-EBB0-0B1960FE15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03505" y="2991426"/>
            <a:ext cx="1755803" cy="21756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A32ED4F-1EEF-47CD-6672-C1E50FF27B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45109" y="1823546"/>
            <a:ext cx="1882349" cy="467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 descr="Escala de tiempo&#10;&#10;Descripción generada automáticamente">
            <a:extLst>
              <a:ext uri="{FF2B5EF4-FFF2-40B4-BE49-F238E27FC236}">
                <a16:creationId xmlns:a16="http://schemas.microsoft.com/office/drawing/2014/main" id="{840BF311-E23C-19AF-2881-74C55867D9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98801" y="919134"/>
            <a:ext cx="1363258" cy="14329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5">
            <a:extLst>
              <a:ext uri="{FF2B5EF4-FFF2-40B4-BE49-F238E27FC236}">
                <a16:creationId xmlns:a16="http://schemas.microsoft.com/office/drawing/2014/main" id="{28D0C1B7-FCEA-AC63-8F0E-2411C812CF04}"/>
              </a:ext>
            </a:extLst>
          </p:cNvPr>
          <p:cNvSpPr txBox="1"/>
          <p:nvPr/>
        </p:nvSpPr>
        <p:spPr>
          <a:xfrm>
            <a:off x="255559" y="-135694"/>
            <a:ext cx="5167467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ES" sz="2000" dirty="0">
              <a:effectLst>
                <a:glow rad="127000">
                  <a:schemeClr val="bg1"/>
                </a:glow>
              </a:effectLst>
            </a:endParaRPr>
          </a:p>
          <a:p>
            <a:pPr algn="ctr"/>
            <a:r>
              <a:rPr lang="es-ES" sz="2000" dirty="0">
                <a:effectLst>
                  <a:glow rad="127000">
                    <a:schemeClr val="bg1"/>
                  </a:glow>
                </a:effectLst>
              </a:rPr>
              <a:t>RECUPERACIÓN DE SHAPE DE ARGIS WEB </a:t>
            </a:r>
          </a:p>
        </p:txBody>
      </p:sp>
      <p:sp>
        <p:nvSpPr>
          <p:cNvPr id="2" name="CuadroTexto 5">
            <a:extLst>
              <a:ext uri="{FF2B5EF4-FFF2-40B4-BE49-F238E27FC236}">
                <a16:creationId xmlns:a16="http://schemas.microsoft.com/office/drawing/2014/main" id="{7EC67E59-6D98-C8B1-9709-AE1401712D81}"/>
              </a:ext>
            </a:extLst>
          </p:cNvPr>
          <p:cNvSpPr txBox="1"/>
          <p:nvPr/>
        </p:nvSpPr>
        <p:spPr>
          <a:xfrm>
            <a:off x="520214" y="519024"/>
            <a:ext cx="4140176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effectLst>
                  <a:glow rad="127000">
                    <a:schemeClr val="bg1"/>
                  </a:glow>
                </a:effectLst>
              </a:rPr>
              <a:t>600 capas sueltas,  sin orden ni ID </a:t>
            </a:r>
          </a:p>
        </p:txBody>
      </p:sp>
      <p:pic>
        <p:nvPicPr>
          <p:cNvPr id="6" name="Imagen 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80F135CA-EAC8-A4CD-2CBC-8665BF7B933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9745" y="869927"/>
            <a:ext cx="3958617" cy="2880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E271F11A-35A5-69F9-B7FF-14AE05FECD88}"/>
              </a:ext>
            </a:extLst>
          </p:cNvPr>
          <p:cNvSpPr/>
          <p:nvPr/>
        </p:nvSpPr>
        <p:spPr>
          <a:xfrm>
            <a:off x="6737125" y="59219"/>
            <a:ext cx="188462" cy="6739561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19" name="CuadroTexto 5">
            <a:extLst>
              <a:ext uri="{FF2B5EF4-FFF2-40B4-BE49-F238E27FC236}">
                <a16:creationId xmlns:a16="http://schemas.microsoft.com/office/drawing/2014/main" id="{CD16BD73-21E9-9859-9241-483D345676BE}"/>
              </a:ext>
            </a:extLst>
          </p:cNvPr>
          <p:cNvSpPr txBox="1"/>
          <p:nvPr/>
        </p:nvSpPr>
        <p:spPr>
          <a:xfrm>
            <a:off x="7481221" y="141116"/>
            <a:ext cx="328856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>
                <a:effectLst>
                  <a:glow rad="127000">
                    <a:schemeClr val="bg1"/>
                  </a:glow>
                </a:effectLst>
              </a:rPr>
              <a:t>Nueva BD en POSTGIS</a:t>
            </a:r>
            <a:r>
              <a:rPr lang="es-ES" b="1" dirty="0">
                <a:latin typeface="Arial"/>
                <a:cs typeface="Arial"/>
              </a:rPr>
              <a:t> </a:t>
            </a:r>
            <a:endParaRPr lang="es-ES" dirty="0"/>
          </a:p>
        </p:txBody>
      </p:sp>
      <p:pic>
        <p:nvPicPr>
          <p:cNvPr id="21" name="Imagen 20" descr="A Comprehensive Guide to PostGIS and Spatial Queries | Udemy">
            <a:extLst>
              <a:ext uri="{FF2B5EF4-FFF2-40B4-BE49-F238E27FC236}">
                <a16:creationId xmlns:a16="http://schemas.microsoft.com/office/drawing/2014/main" id="{53B33C5E-AAC7-8261-F2A1-31828A7E8F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71800" y="139245"/>
            <a:ext cx="979512" cy="608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Imagen 19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96DECE7B-00F6-524F-5D26-7121FB2B11C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745" y="3834762"/>
            <a:ext cx="3981567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61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19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97DE6FFC-C44C-EDC4-9F7E-714561C1CD3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59" r="5359"/>
          <a:stretch/>
        </p:blipFill>
        <p:spPr>
          <a:xfrm>
            <a:off x="0" y="-7640"/>
            <a:ext cx="12188952" cy="6884602"/>
          </a:xfrm>
          <a:prstGeom prst="rect">
            <a:avLst/>
          </a:prstGeom>
        </p:spPr>
      </p:pic>
      <p:pic>
        <p:nvPicPr>
          <p:cNvPr id="21" name="Picture 2" descr="Municipio Vicente Lopez - Logo">
            <a:extLst>
              <a:ext uri="{FF2B5EF4-FFF2-40B4-BE49-F238E27FC236}">
                <a16:creationId xmlns:a16="http://schemas.microsoft.com/office/drawing/2014/main" id="{C9243F92-CD52-1A40-492A-C164181023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5">
            <a:extLst>
              <a:ext uri="{FF2B5EF4-FFF2-40B4-BE49-F238E27FC236}">
                <a16:creationId xmlns:a16="http://schemas.microsoft.com/office/drawing/2014/main" id="{CD92608E-63B8-2597-DA96-AF338392D355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BASE GEOMÁTICA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VICENTE LÓPEZ</a:t>
            </a:r>
            <a:endParaRPr lang="es-AR" sz="2400" b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CC160E-B7B5-9591-EF9E-63C3214FE41D}"/>
              </a:ext>
            </a:extLst>
          </p:cNvPr>
          <p:cNvSpPr txBox="1"/>
          <p:nvPr/>
        </p:nvSpPr>
        <p:spPr>
          <a:xfrm>
            <a:off x="2551156" y="2540931"/>
            <a:ext cx="733791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dirty="0">
                <a:effectLst>
                  <a:glow rad="127000">
                    <a:schemeClr val="bg1"/>
                  </a:glow>
                </a:effectLst>
              </a:rPr>
              <a:t>GRACIAS !!!</a:t>
            </a:r>
            <a:r>
              <a:rPr lang="en-US" dirty="0">
                <a:effectLst>
                  <a:glow rad="127000">
                    <a:schemeClr val="bg1"/>
                  </a:glow>
                </a:effectLst>
              </a:rPr>
              <a:t> </a:t>
            </a:r>
            <a:endParaRPr lang="en-US">
              <a:effectLst>
                <a:glow rad="127000">
                  <a:prstClr val="white"/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96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9" name="Freeform: Shape 11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AF6E6D4-E047-9DBC-1DD3-BB588D64BC87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BASE GEOMÁTICA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VICENTE LÓPEZ</a:t>
            </a:r>
            <a:endParaRPr lang="es-AR" sz="2400" b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Municipio Vicente Lopez - Logo">
            <a:extLst>
              <a:ext uri="{FF2B5EF4-FFF2-40B4-BE49-F238E27FC236}">
                <a16:creationId xmlns:a16="http://schemas.microsoft.com/office/drawing/2014/main" id="{DEE78293-822F-D13D-DCA5-A65A6CF1A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1" name="Group 1200">
            <a:extLst>
              <a:ext uri="{FF2B5EF4-FFF2-40B4-BE49-F238E27FC236}">
                <a16:creationId xmlns:a16="http://schemas.microsoft.com/office/drawing/2014/main" id="{240BFC5A-CD25-8EC3-2229-2E2F4DFAED71}"/>
              </a:ext>
            </a:extLst>
          </p:cNvPr>
          <p:cNvGrpSpPr/>
          <p:nvPr/>
        </p:nvGrpSpPr>
        <p:grpSpPr>
          <a:xfrm>
            <a:off x="16042" y="452750"/>
            <a:ext cx="12083171" cy="6405713"/>
            <a:chOff x="16042" y="452750"/>
            <a:chExt cx="12083171" cy="6405713"/>
          </a:xfrm>
        </p:grpSpPr>
        <p:pic>
          <p:nvPicPr>
            <p:cNvPr id="3" name="Picture 36" descr="1.000+ Alcalde Ilustraciones de Stock, gráficos vectoriales libres de  derechos y clip art - iStock | Mayor, Pueblo, Trabajo">
              <a:extLst>
                <a:ext uri="{FF2B5EF4-FFF2-40B4-BE49-F238E27FC236}">
                  <a16:creationId xmlns:a16="http://schemas.microsoft.com/office/drawing/2014/main" id="{C6E543E2-301E-CDED-2C17-E61B44079E0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242297" y="5511266"/>
              <a:ext cx="2279645" cy="1347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upo 340">
              <a:extLst>
                <a:ext uri="{FF2B5EF4-FFF2-40B4-BE49-F238E27FC236}">
                  <a16:creationId xmlns:a16="http://schemas.microsoft.com/office/drawing/2014/main" id="{84DE7B8B-E0B8-DBB3-9402-7ABCD553F286}"/>
                </a:ext>
              </a:extLst>
            </p:cNvPr>
            <p:cNvGrpSpPr/>
            <p:nvPr/>
          </p:nvGrpSpPr>
          <p:grpSpPr>
            <a:xfrm>
              <a:off x="1610523" y="3164860"/>
              <a:ext cx="5292173" cy="2361223"/>
              <a:chOff x="1572423" y="4211602"/>
              <a:chExt cx="5292173" cy="2361223"/>
            </a:xfrm>
          </p:grpSpPr>
          <p:sp>
            <p:nvSpPr>
              <p:cNvPr id="7" name="Rectángulo: esquinas redondeadas 335">
                <a:extLst>
                  <a:ext uri="{FF2B5EF4-FFF2-40B4-BE49-F238E27FC236}">
                    <a16:creationId xmlns:a16="http://schemas.microsoft.com/office/drawing/2014/main" id="{FA95467A-7F50-2C84-7736-5DBC19121282}"/>
                  </a:ext>
                </a:extLst>
              </p:cNvPr>
              <p:cNvSpPr/>
              <p:nvPr/>
            </p:nvSpPr>
            <p:spPr>
              <a:xfrm>
                <a:off x="1572423" y="4211602"/>
                <a:ext cx="5292173" cy="2361223"/>
              </a:xfrm>
              <a:prstGeom prst="roundRect">
                <a:avLst>
                  <a:gd name="adj" fmla="val 6011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cxnSp>
            <p:nvCxnSpPr>
              <p:cNvPr id="8" name="Conector recto 336">
                <a:extLst>
                  <a:ext uri="{FF2B5EF4-FFF2-40B4-BE49-F238E27FC236}">
                    <a16:creationId xmlns:a16="http://schemas.microsoft.com/office/drawing/2014/main" id="{E46E084F-4E70-33FC-0223-C49665B7369E}"/>
                  </a:ext>
                </a:extLst>
              </p:cNvPr>
              <p:cNvCxnSpPr/>
              <p:nvPr/>
            </p:nvCxnSpPr>
            <p:spPr>
              <a:xfrm>
                <a:off x="1572423" y="6245028"/>
                <a:ext cx="5292173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" name="CuadroTexto 337">
                <a:extLst>
                  <a:ext uri="{FF2B5EF4-FFF2-40B4-BE49-F238E27FC236}">
                    <a16:creationId xmlns:a16="http://schemas.microsoft.com/office/drawing/2014/main" id="{8B395D58-15B7-2DA2-9D90-0EDBE2D9ABE3}"/>
                  </a:ext>
                </a:extLst>
              </p:cNvPr>
              <p:cNvSpPr txBox="1"/>
              <p:nvPr/>
            </p:nvSpPr>
            <p:spPr>
              <a:xfrm>
                <a:off x="1707724" y="6299927"/>
                <a:ext cx="506417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000" b="1"/>
                  <a:t>BASES y LOGS TRANSACCIONALES</a:t>
                </a:r>
              </a:p>
            </p:txBody>
          </p:sp>
        </p:grpSp>
        <p:grpSp>
          <p:nvGrpSpPr>
            <p:cNvPr id="15" name="Grupo 49">
              <a:extLst>
                <a:ext uri="{FF2B5EF4-FFF2-40B4-BE49-F238E27FC236}">
                  <a16:creationId xmlns:a16="http://schemas.microsoft.com/office/drawing/2014/main" id="{9DD840DD-0F6A-64CC-B86F-5E4A190B0CF8}"/>
                </a:ext>
              </a:extLst>
            </p:cNvPr>
            <p:cNvGrpSpPr/>
            <p:nvPr/>
          </p:nvGrpSpPr>
          <p:grpSpPr>
            <a:xfrm>
              <a:off x="7731252" y="633565"/>
              <a:ext cx="2237012" cy="1435145"/>
              <a:chOff x="288762" y="1259929"/>
              <a:chExt cx="2864540" cy="1435145"/>
            </a:xfrm>
          </p:grpSpPr>
          <p:sp>
            <p:nvSpPr>
              <p:cNvPr id="12" name="Rectángulo: esquinas redondeadas 50">
                <a:extLst>
                  <a:ext uri="{FF2B5EF4-FFF2-40B4-BE49-F238E27FC236}">
                    <a16:creationId xmlns:a16="http://schemas.microsoft.com/office/drawing/2014/main" id="{6A5FB2DA-FCB5-358B-89B9-84D1E917BAE3}"/>
                  </a:ext>
                </a:extLst>
              </p:cNvPr>
              <p:cNvSpPr/>
              <p:nvPr/>
            </p:nvSpPr>
            <p:spPr>
              <a:xfrm>
                <a:off x="288762" y="1291390"/>
                <a:ext cx="2839452" cy="1403684"/>
              </a:xfrm>
              <a:prstGeom prst="roundRect">
                <a:avLst>
                  <a:gd name="adj" fmla="val 6011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cxnSp>
            <p:nvCxnSpPr>
              <p:cNvPr id="13" name="Conector recto 51">
                <a:extLst>
                  <a:ext uri="{FF2B5EF4-FFF2-40B4-BE49-F238E27FC236}">
                    <a16:creationId xmlns:a16="http://schemas.microsoft.com/office/drawing/2014/main" id="{AF2C8046-6248-49D2-FA3F-B955F1E7C07F}"/>
                  </a:ext>
                </a:extLst>
              </p:cNvPr>
              <p:cNvCxnSpPr/>
              <p:nvPr/>
            </p:nvCxnSpPr>
            <p:spPr>
              <a:xfrm>
                <a:off x="288762" y="1607820"/>
                <a:ext cx="283945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CuadroTexto 52">
                <a:extLst>
                  <a:ext uri="{FF2B5EF4-FFF2-40B4-BE49-F238E27FC236}">
                    <a16:creationId xmlns:a16="http://schemas.microsoft.com/office/drawing/2014/main" id="{7A53499C-4777-1C62-4656-6D19ADA66C4A}"/>
                  </a:ext>
                </a:extLst>
              </p:cNvPr>
              <p:cNvSpPr txBox="1"/>
              <p:nvPr/>
            </p:nvSpPr>
            <p:spPr>
              <a:xfrm>
                <a:off x="337844" y="1259929"/>
                <a:ext cx="28154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000" b="1"/>
                  <a:t>BASES MEDULARES - SECUNDARIAS</a:t>
                </a:r>
              </a:p>
            </p:txBody>
          </p:sp>
        </p:grpSp>
        <p:grpSp>
          <p:nvGrpSpPr>
            <p:cNvPr id="24" name="Grupo 26">
              <a:extLst>
                <a:ext uri="{FF2B5EF4-FFF2-40B4-BE49-F238E27FC236}">
                  <a16:creationId xmlns:a16="http://schemas.microsoft.com/office/drawing/2014/main" id="{F68BC985-878A-9DF3-6469-C59EFF47047C}"/>
                </a:ext>
              </a:extLst>
            </p:cNvPr>
            <p:cNvGrpSpPr/>
            <p:nvPr/>
          </p:nvGrpSpPr>
          <p:grpSpPr>
            <a:xfrm>
              <a:off x="4527599" y="665026"/>
              <a:ext cx="3080209" cy="1403684"/>
              <a:chOff x="288762" y="1291390"/>
              <a:chExt cx="2839452" cy="1403684"/>
            </a:xfrm>
          </p:grpSpPr>
          <p:sp>
            <p:nvSpPr>
              <p:cNvPr id="23" name="CuadroTexto 29">
                <a:extLst>
                  <a:ext uri="{FF2B5EF4-FFF2-40B4-BE49-F238E27FC236}">
                    <a16:creationId xmlns:a16="http://schemas.microsoft.com/office/drawing/2014/main" id="{D6785E0B-00EF-11BC-5C4F-8C38EB098279}"/>
                  </a:ext>
                </a:extLst>
              </p:cNvPr>
              <p:cNvSpPr txBox="1"/>
              <p:nvPr/>
            </p:nvSpPr>
            <p:spPr>
              <a:xfrm>
                <a:off x="361356" y="1351735"/>
                <a:ext cx="265087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000" b="1"/>
                  <a:t>BASES MEDULARES - CENTRALES</a:t>
                </a:r>
              </a:p>
            </p:txBody>
          </p:sp>
          <p:cxnSp>
            <p:nvCxnSpPr>
              <p:cNvPr id="22" name="Conector recto 28">
                <a:extLst>
                  <a:ext uri="{FF2B5EF4-FFF2-40B4-BE49-F238E27FC236}">
                    <a16:creationId xmlns:a16="http://schemas.microsoft.com/office/drawing/2014/main" id="{C49D74B9-3B40-AC10-12F3-21CA55AFE3C5}"/>
                  </a:ext>
                </a:extLst>
              </p:cNvPr>
              <p:cNvCxnSpPr/>
              <p:nvPr/>
            </p:nvCxnSpPr>
            <p:spPr>
              <a:xfrm>
                <a:off x="288762" y="1607820"/>
                <a:ext cx="2839452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7" name="Rectángulo: esquinas redondeadas 27">
                <a:extLst>
                  <a:ext uri="{FF2B5EF4-FFF2-40B4-BE49-F238E27FC236}">
                    <a16:creationId xmlns:a16="http://schemas.microsoft.com/office/drawing/2014/main" id="{F5F381EE-18FA-CD0C-12FF-FE82DEC9569E}"/>
                  </a:ext>
                </a:extLst>
              </p:cNvPr>
              <p:cNvSpPr/>
              <p:nvPr/>
            </p:nvSpPr>
            <p:spPr>
              <a:xfrm>
                <a:off x="288762" y="1291390"/>
                <a:ext cx="2839452" cy="1403684"/>
              </a:xfrm>
              <a:prstGeom prst="roundRect">
                <a:avLst>
                  <a:gd name="adj" fmla="val 6011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26" name="Flecha: arriba y abajo 1058">
              <a:extLst>
                <a:ext uri="{FF2B5EF4-FFF2-40B4-BE49-F238E27FC236}">
                  <a16:creationId xmlns:a16="http://schemas.microsoft.com/office/drawing/2014/main" id="{6A7E7DD0-BCE5-C23D-30FA-C4B8EF297007}"/>
                </a:ext>
              </a:extLst>
            </p:cNvPr>
            <p:cNvSpPr/>
            <p:nvPr/>
          </p:nvSpPr>
          <p:spPr>
            <a:xfrm>
              <a:off x="4854714" y="2917123"/>
              <a:ext cx="164665" cy="1029853"/>
            </a:xfrm>
            <a:prstGeom prst="up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8" name="Flecha: arriba y abajo 1059">
              <a:extLst>
                <a:ext uri="{FF2B5EF4-FFF2-40B4-BE49-F238E27FC236}">
                  <a16:creationId xmlns:a16="http://schemas.microsoft.com/office/drawing/2014/main" id="{695B3E66-3AF3-1F25-7975-FA714B8F1151}"/>
                </a:ext>
              </a:extLst>
            </p:cNvPr>
            <p:cNvSpPr/>
            <p:nvPr/>
          </p:nvSpPr>
          <p:spPr>
            <a:xfrm>
              <a:off x="5068074" y="2917123"/>
              <a:ext cx="164665" cy="1677141"/>
            </a:xfrm>
            <a:prstGeom prst="up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" name="Rectángulo: esquinas redondeadas 269">
              <a:extLst>
                <a:ext uri="{FF2B5EF4-FFF2-40B4-BE49-F238E27FC236}">
                  <a16:creationId xmlns:a16="http://schemas.microsoft.com/office/drawing/2014/main" id="{3CE2D0EF-D11B-E863-13BF-DE045C7485C1}"/>
                </a:ext>
              </a:extLst>
            </p:cNvPr>
            <p:cNvSpPr/>
            <p:nvPr/>
          </p:nvSpPr>
          <p:spPr>
            <a:xfrm>
              <a:off x="1874060" y="3318344"/>
              <a:ext cx="4808341" cy="464351"/>
            </a:xfrm>
            <a:prstGeom prst="roundRect">
              <a:avLst>
                <a:gd name="adj" fmla="val 6011"/>
              </a:avLst>
            </a:prstGeom>
            <a:gradFill flip="none" rotWithShape="1">
              <a:gsLst>
                <a:gs pos="0">
                  <a:srgbClr val="FF5050"/>
                </a:gs>
                <a:gs pos="50000">
                  <a:schemeClr val="accent2">
                    <a:lumMod val="40000"/>
                    <a:lumOff val="60000"/>
                  </a:schemeClr>
                </a:gs>
                <a:gs pos="100000">
                  <a:schemeClr val="accent2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>
                  <a:solidFill>
                    <a:schemeClr val="tx1"/>
                  </a:solidFill>
                </a:rPr>
                <a:t>DB Transaccional - Estados</a:t>
              </a:r>
            </a:p>
          </p:txBody>
        </p:sp>
        <p:grpSp>
          <p:nvGrpSpPr>
            <p:cNvPr id="34" name="Grupo 272">
              <a:extLst>
                <a:ext uri="{FF2B5EF4-FFF2-40B4-BE49-F238E27FC236}">
                  <a16:creationId xmlns:a16="http://schemas.microsoft.com/office/drawing/2014/main" id="{E91AAEF6-0DF5-F15F-32C9-12C7EA2C80E1}"/>
                </a:ext>
              </a:extLst>
            </p:cNvPr>
            <p:cNvGrpSpPr/>
            <p:nvPr/>
          </p:nvGrpSpPr>
          <p:grpSpPr>
            <a:xfrm>
              <a:off x="1701142" y="3459567"/>
              <a:ext cx="352398" cy="215444"/>
              <a:chOff x="2302032" y="3694684"/>
              <a:chExt cx="352398" cy="215444"/>
            </a:xfrm>
          </p:grpSpPr>
          <p:sp>
            <p:nvSpPr>
              <p:cNvPr id="32" name="Globo: flecha derecha e izquierda 273">
                <a:extLst>
                  <a:ext uri="{FF2B5EF4-FFF2-40B4-BE49-F238E27FC236}">
                    <a16:creationId xmlns:a16="http://schemas.microsoft.com/office/drawing/2014/main" id="{08273CBE-6646-CC0C-73C6-D5141FD97E42}"/>
                  </a:ext>
                </a:extLst>
              </p:cNvPr>
              <p:cNvSpPr/>
              <p:nvPr/>
            </p:nvSpPr>
            <p:spPr>
              <a:xfrm>
                <a:off x="2302032" y="3709924"/>
                <a:ext cx="352398" cy="180207"/>
              </a:xfrm>
              <a:prstGeom prst="leftRightArrowCallout">
                <a:avLst/>
              </a:prstGeom>
              <a:solidFill>
                <a:srgbClr val="FF5050"/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CuadroTexto 274">
                <a:extLst>
                  <a:ext uri="{FF2B5EF4-FFF2-40B4-BE49-F238E27FC236}">
                    <a16:creationId xmlns:a16="http://schemas.microsoft.com/office/drawing/2014/main" id="{5879AA29-E438-05BA-F821-CD744F844D90}"/>
                  </a:ext>
                </a:extLst>
              </p:cNvPr>
              <p:cNvSpPr txBox="1"/>
              <p:nvPr/>
            </p:nvSpPr>
            <p:spPr>
              <a:xfrm>
                <a:off x="2315367" y="3694684"/>
                <a:ext cx="3362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/>
                  <a:t>API</a:t>
                </a:r>
              </a:p>
            </p:txBody>
          </p:sp>
        </p:grpSp>
        <p:grpSp>
          <p:nvGrpSpPr>
            <p:cNvPr id="40" name="Grupo 286">
              <a:extLst>
                <a:ext uri="{FF2B5EF4-FFF2-40B4-BE49-F238E27FC236}">
                  <a16:creationId xmlns:a16="http://schemas.microsoft.com/office/drawing/2014/main" id="{FC4FC3AC-4777-841A-13A9-FA2CBE1081B6}"/>
                </a:ext>
              </a:extLst>
            </p:cNvPr>
            <p:cNvGrpSpPr/>
            <p:nvPr/>
          </p:nvGrpSpPr>
          <p:grpSpPr>
            <a:xfrm>
              <a:off x="1701142" y="4606124"/>
              <a:ext cx="4981259" cy="464351"/>
              <a:chOff x="1701142" y="5469986"/>
              <a:chExt cx="4981259" cy="464351"/>
            </a:xfrm>
          </p:grpSpPr>
          <p:sp>
            <p:nvSpPr>
              <p:cNvPr id="36" name="Rectángulo: esquinas redondeadas 271">
                <a:extLst>
                  <a:ext uri="{FF2B5EF4-FFF2-40B4-BE49-F238E27FC236}">
                    <a16:creationId xmlns:a16="http://schemas.microsoft.com/office/drawing/2014/main" id="{8C8EF8F3-CE80-516B-BEBD-93BDBF6C5671}"/>
                  </a:ext>
                </a:extLst>
              </p:cNvPr>
              <p:cNvSpPr/>
              <p:nvPr/>
            </p:nvSpPr>
            <p:spPr>
              <a:xfrm>
                <a:off x="1874060" y="5469986"/>
                <a:ext cx="4808341" cy="464351"/>
              </a:xfrm>
              <a:prstGeom prst="roundRect">
                <a:avLst>
                  <a:gd name="adj" fmla="val 6011"/>
                </a:avLst>
              </a:prstGeom>
              <a:gradFill flip="none" rotWithShape="1">
                <a:gsLst>
                  <a:gs pos="0">
                    <a:srgbClr val="FF5050"/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s-AR">
                    <a:solidFill>
                      <a:schemeClr val="tx1"/>
                    </a:solidFill>
                  </a:rPr>
                  <a:t>DB Transaccional – Entorno y Monitoreo</a:t>
                </a:r>
              </a:p>
            </p:txBody>
          </p:sp>
          <p:grpSp>
            <p:nvGrpSpPr>
              <p:cNvPr id="37" name="Grupo 275">
                <a:extLst>
                  <a:ext uri="{FF2B5EF4-FFF2-40B4-BE49-F238E27FC236}">
                    <a16:creationId xmlns:a16="http://schemas.microsoft.com/office/drawing/2014/main" id="{A0C30046-EC41-5074-D4DD-1849D6CC8654}"/>
                  </a:ext>
                </a:extLst>
              </p:cNvPr>
              <p:cNvGrpSpPr/>
              <p:nvPr/>
            </p:nvGrpSpPr>
            <p:grpSpPr>
              <a:xfrm>
                <a:off x="1701142" y="5595969"/>
                <a:ext cx="352398" cy="215444"/>
                <a:chOff x="2302032" y="3694684"/>
                <a:chExt cx="352398" cy="215444"/>
              </a:xfrm>
            </p:grpSpPr>
            <p:sp>
              <p:nvSpPr>
                <p:cNvPr id="38" name="Globo: flecha derecha e izquierda 276">
                  <a:extLst>
                    <a:ext uri="{FF2B5EF4-FFF2-40B4-BE49-F238E27FC236}">
                      <a16:creationId xmlns:a16="http://schemas.microsoft.com/office/drawing/2014/main" id="{43CD4F30-8CE9-BAF6-F77F-7A06989E3FF4}"/>
                    </a:ext>
                  </a:extLst>
                </p:cNvPr>
                <p:cNvSpPr/>
                <p:nvPr/>
              </p:nvSpPr>
              <p:spPr>
                <a:xfrm>
                  <a:off x="2302032" y="3709924"/>
                  <a:ext cx="352398" cy="180207"/>
                </a:xfrm>
                <a:prstGeom prst="leftRightArrowCallout">
                  <a:avLst/>
                </a:prstGeom>
                <a:solidFill>
                  <a:srgbClr val="FF5050"/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 sz="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CuadroTexto 277">
                  <a:extLst>
                    <a:ext uri="{FF2B5EF4-FFF2-40B4-BE49-F238E27FC236}">
                      <a16:creationId xmlns:a16="http://schemas.microsoft.com/office/drawing/2014/main" id="{E023EAFD-9F88-5C00-4FB0-D62E8C909731}"/>
                    </a:ext>
                  </a:extLst>
                </p:cNvPr>
                <p:cNvSpPr txBox="1"/>
                <p:nvPr/>
              </p:nvSpPr>
              <p:spPr>
                <a:xfrm>
                  <a:off x="2315367" y="3694684"/>
                  <a:ext cx="33621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800"/>
                    <a:t>API</a:t>
                  </a:r>
                </a:p>
              </p:txBody>
            </p:sp>
          </p:grpSp>
        </p:grpSp>
        <p:grpSp>
          <p:nvGrpSpPr>
            <p:cNvPr id="46" name="Grupo 285">
              <a:extLst>
                <a:ext uri="{FF2B5EF4-FFF2-40B4-BE49-F238E27FC236}">
                  <a16:creationId xmlns:a16="http://schemas.microsoft.com/office/drawing/2014/main" id="{75C75FCF-3BE2-469D-F42E-AD295AB4CAB7}"/>
                </a:ext>
              </a:extLst>
            </p:cNvPr>
            <p:cNvGrpSpPr/>
            <p:nvPr/>
          </p:nvGrpSpPr>
          <p:grpSpPr>
            <a:xfrm>
              <a:off x="1701142" y="3962234"/>
              <a:ext cx="4981259" cy="464351"/>
              <a:chOff x="1701142" y="4826096"/>
              <a:chExt cx="4981259" cy="464351"/>
            </a:xfrm>
          </p:grpSpPr>
          <p:sp>
            <p:nvSpPr>
              <p:cNvPr id="42" name="Rectángulo: esquinas redondeadas 270">
                <a:extLst>
                  <a:ext uri="{FF2B5EF4-FFF2-40B4-BE49-F238E27FC236}">
                    <a16:creationId xmlns:a16="http://schemas.microsoft.com/office/drawing/2014/main" id="{2B48A5D1-B3BD-E3E1-49E3-B181C88B2297}"/>
                  </a:ext>
                </a:extLst>
              </p:cNvPr>
              <p:cNvSpPr/>
              <p:nvPr/>
            </p:nvSpPr>
            <p:spPr>
              <a:xfrm>
                <a:off x="1874060" y="4826096"/>
                <a:ext cx="4808341" cy="464351"/>
              </a:xfrm>
              <a:prstGeom prst="roundRect">
                <a:avLst>
                  <a:gd name="adj" fmla="val 6011"/>
                </a:avLst>
              </a:prstGeom>
              <a:gradFill flip="none" rotWithShape="1">
                <a:gsLst>
                  <a:gs pos="0">
                    <a:srgbClr val="FF5050"/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>
                    <a:solidFill>
                      <a:schemeClr val="tx1"/>
                    </a:solidFill>
                  </a:rPr>
                  <a:t>DB Transaccional - Cuentas</a:t>
                </a:r>
              </a:p>
            </p:txBody>
          </p:sp>
          <p:grpSp>
            <p:nvGrpSpPr>
              <p:cNvPr id="43" name="Grupo 278">
                <a:extLst>
                  <a:ext uri="{FF2B5EF4-FFF2-40B4-BE49-F238E27FC236}">
                    <a16:creationId xmlns:a16="http://schemas.microsoft.com/office/drawing/2014/main" id="{9A9BDA6E-0596-C675-BAD4-6E3A219832BC}"/>
                  </a:ext>
                </a:extLst>
              </p:cNvPr>
              <p:cNvGrpSpPr/>
              <p:nvPr/>
            </p:nvGrpSpPr>
            <p:grpSpPr>
              <a:xfrm>
                <a:off x="1701142" y="4948269"/>
                <a:ext cx="352398" cy="215444"/>
                <a:chOff x="2302032" y="3694684"/>
                <a:chExt cx="352398" cy="215444"/>
              </a:xfrm>
            </p:grpSpPr>
            <p:sp>
              <p:nvSpPr>
                <p:cNvPr id="44" name="Globo: flecha derecha e izquierda 279">
                  <a:extLst>
                    <a:ext uri="{FF2B5EF4-FFF2-40B4-BE49-F238E27FC236}">
                      <a16:creationId xmlns:a16="http://schemas.microsoft.com/office/drawing/2014/main" id="{FF4DBEBA-FBD6-55E3-F9E3-97FB6D4E1B20}"/>
                    </a:ext>
                  </a:extLst>
                </p:cNvPr>
                <p:cNvSpPr/>
                <p:nvPr/>
              </p:nvSpPr>
              <p:spPr>
                <a:xfrm>
                  <a:off x="2302032" y="3709924"/>
                  <a:ext cx="352398" cy="180207"/>
                </a:xfrm>
                <a:prstGeom prst="leftRightArrowCallout">
                  <a:avLst/>
                </a:prstGeom>
                <a:solidFill>
                  <a:srgbClr val="FF5050"/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 sz="6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CuadroTexto 280">
                  <a:extLst>
                    <a:ext uri="{FF2B5EF4-FFF2-40B4-BE49-F238E27FC236}">
                      <a16:creationId xmlns:a16="http://schemas.microsoft.com/office/drawing/2014/main" id="{5C41AA00-C0F2-176F-DBE1-22994DEE5786}"/>
                    </a:ext>
                  </a:extLst>
                </p:cNvPr>
                <p:cNvSpPr txBox="1"/>
                <p:nvPr/>
              </p:nvSpPr>
              <p:spPr>
                <a:xfrm>
                  <a:off x="2315367" y="3694684"/>
                  <a:ext cx="33621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800"/>
                    <a:t>API</a:t>
                  </a:r>
                </a:p>
              </p:txBody>
            </p:sp>
          </p:grpSp>
        </p:grpSp>
        <p:grpSp>
          <p:nvGrpSpPr>
            <p:cNvPr id="52" name="Grupo 323">
              <a:extLst>
                <a:ext uri="{FF2B5EF4-FFF2-40B4-BE49-F238E27FC236}">
                  <a16:creationId xmlns:a16="http://schemas.microsoft.com/office/drawing/2014/main" id="{B0255F0F-099E-8405-1513-BA1EB6EF7536}"/>
                </a:ext>
              </a:extLst>
            </p:cNvPr>
            <p:cNvGrpSpPr/>
            <p:nvPr/>
          </p:nvGrpSpPr>
          <p:grpSpPr>
            <a:xfrm>
              <a:off x="8703517" y="2343380"/>
              <a:ext cx="1250919" cy="464351"/>
              <a:chOff x="8101942" y="3465926"/>
              <a:chExt cx="1250919" cy="464351"/>
            </a:xfrm>
          </p:grpSpPr>
          <p:sp>
            <p:nvSpPr>
              <p:cNvPr id="48" name="Rectángulo: esquinas redondeadas 268">
                <a:extLst>
                  <a:ext uri="{FF2B5EF4-FFF2-40B4-BE49-F238E27FC236}">
                    <a16:creationId xmlns:a16="http://schemas.microsoft.com/office/drawing/2014/main" id="{10C2BA61-4111-9A74-5CA2-FDEC772AAC19}"/>
                  </a:ext>
                </a:extLst>
              </p:cNvPr>
              <p:cNvSpPr/>
              <p:nvPr/>
            </p:nvSpPr>
            <p:spPr>
              <a:xfrm>
                <a:off x="8231205" y="3465926"/>
                <a:ext cx="1121656" cy="464351"/>
              </a:xfrm>
              <a:prstGeom prst="roundRect">
                <a:avLst>
                  <a:gd name="adj" fmla="val 6011"/>
                </a:avLst>
              </a:prstGeom>
              <a:gradFill flip="none" rotWithShape="1">
                <a:gsLst>
                  <a:gs pos="0">
                    <a:srgbClr val="FF5050"/>
                  </a:gs>
                  <a:gs pos="50000">
                    <a:schemeClr val="accent2">
                      <a:lumMod val="40000"/>
                      <a:lumOff val="60000"/>
                    </a:schemeClr>
                  </a:gs>
                  <a:gs pos="100000">
                    <a:schemeClr val="accent2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200" b="1">
                    <a:solidFill>
                      <a:schemeClr val="tx1"/>
                    </a:solidFill>
                  </a:rPr>
                  <a:t>Mi MVL Portal Vecino</a:t>
                </a:r>
              </a:p>
            </p:txBody>
          </p:sp>
          <p:grpSp>
            <p:nvGrpSpPr>
              <p:cNvPr id="49" name="Grupo 281">
                <a:extLst>
                  <a:ext uri="{FF2B5EF4-FFF2-40B4-BE49-F238E27FC236}">
                    <a16:creationId xmlns:a16="http://schemas.microsoft.com/office/drawing/2014/main" id="{0905046C-979F-1495-F94C-8E63D4180F3B}"/>
                  </a:ext>
                </a:extLst>
              </p:cNvPr>
              <p:cNvGrpSpPr/>
              <p:nvPr/>
            </p:nvGrpSpPr>
            <p:grpSpPr>
              <a:xfrm>
                <a:off x="8101942" y="3576669"/>
                <a:ext cx="352398" cy="215444"/>
                <a:chOff x="2302032" y="3694684"/>
                <a:chExt cx="352398" cy="215444"/>
              </a:xfrm>
            </p:grpSpPr>
            <p:sp>
              <p:nvSpPr>
                <p:cNvPr id="50" name="Globo: flecha derecha e izquierda 282">
                  <a:extLst>
                    <a:ext uri="{FF2B5EF4-FFF2-40B4-BE49-F238E27FC236}">
                      <a16:creationId xmlns:a16="http://schemas.microsoft.com/office/drawing/2014/main" id="{06D81105-4040-08D3-55F5-186BE0024110}"/>
                    </a:ext>
                  </a:extLst>
                </p:cNvPr>
                <p:cNvSpPr/>
                <p:nvPr/>
              </p:nvSpPr>
              <p:spPr>
                <a:xfrm>
                  <a:off x="2302032" y="3709924"/>
                  <a:ext cx="352398" cy="180207"/>
                </a:xfrm>
                <a:prstGeom prst="leftRightArrowCallout">
                  <a:avLst/>
                </a:prstGeom>
                <a:solidFill>
                  <a:srgbClr val="FF5050"/>
                </a:solidFill>
                <a:ln w="3175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 sz="60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CuadroTexto 283">
                  <a:extLst>
                    <a:ext uri="{FF2B5EF4-FFF2-40B4-BE49-F238E27FC236}">
                      <a16:creationId xmlns:a16="http://schemas.microsoft.com/office/drawing/2014/main" id="{77E249A0-B186-843F-3E69-520323B80F66}"/>
                    </a:ext>
                  </a:extLst>
                </p:cNvPr>
                <p:cNvSpPr txBox="1"/>
                <p:nvPr/>
              </p:nvSpPr>
              <p:spPr>
                <a:xfrm>
                  <a:off x="2315367" y="3694684"/>
                  <a:ext cx="336212" cy="21544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800" b="1"/>
                    <a:t>API</a:t>
                  </a:r>
                </a:p>
              </p:txBody>
            </p:sp>
          </p:grpSp>
        </p:grpSp>
        <p:grpSp>
          <p:nvGrpSpPr>
            <p:cNvPr id="56" name="Grupo 1070">
              <a:extLst>
                <a:ext uri="{FF2B5EF4-FFF2-40B4-BE49-F238E27FC236}">
                  <a16:creationId xmlns:a16="http://schemas.microsoft.com/office/drawing/2014/main" id="{13EB2150-353A-16A6-1D98-2F8A35CBD4BF}"/>
                </a:ext>
              </a:extLst>
            </p:cNvPr>
            <p:cNvGrpSpPr/>
            <p:nvPr/>
          </p:nvGrpSpPr>
          <p:grpSpPr>
            <a:xfrm>
              <a:off x="4741325" y="1040521"/>
              <a:ext cx="720000" cy="978778"/>
              <a:chOff x="4741325" y="1040521"/>
              <a:chExt cx="720000" cy="978778"/>
            </a:xfrm>
          </p:grpSpPr>
          <p:sp>
            <p:nvSpPr>
              <p:cNvPr id="54" name="Diagrama de flujo: disco magnético 24">
                <a:extLst>
                  <a:ext uri="{FF2B5EF4-FFF2-40B4-BE49-F238E27FC236}">
                    <a16:creationId xmlns:a16="http://schemas.microsoft.com/office/drawing/2014/main" id="{F9BF84EF-A784-8635-5605-98CFB5620A41}"/>
                  </a:ext>
                </a:extLst>
              </p:cNvPr>
              <p:cNvSpPr/>
              <p:nvPr/>
            </p:nvSpPr>
            <p:spPr>
              <a:xfrm>
                <a:off x="4741325" y="1048031"/>
                <a:ext cx="720000" cy="971268"/>
              </a:xfrm>
              <a:prstGeom prst="flowChartMagneticDisk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>
                    <a:solidFill>
                      <a:schemeClr val="tx1"/>
                    </a:solidFill>
                  </a:rPr>
                  <a:t>BUV</a:t>
                </a:r>
              </a:p>
            </p:txBody>
          </p:sp>
          <p:pic>
            <p:nvPicPr>
              <p:cNvPr id="55" name="Gráfico 288" descr="Grupo con relleno sólido">
                <a:extLst>
                  <a:ext uri="{FF2B5EF4-FFF2-40B4-BE49-F238E27FC236}">
                    <a16:creationId xmlns:a16="http://schemas.microsoft.com/office/drawing/2014/main" id="{66007F42-BCD1-B0A7-43FD-D6DAB7808D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922535" y="1040521"/>
                <a:ext cx="336212" cy="336212"/>
              </a:xfrm>
              <a:prstGeom prst="rect">
                <a:avLst/>
              </a:prstGeom>
            </p:spPr>
          </p:pic>
        </p:grpSp>
        <p:sp>
          <p:nvSpPr>
            <p:cNvPr id="58" name="Diagrama de flujo: disco magnético 30">
              <a:extLst>
                <a:ext uri="{FF2B5EF4-FFF2-40B4-BE49-F238E27FC236}">
                  <a16:creationId xmlns:a16="http://schemas.microsoft.com/office/drawing/2014/main" id="{2C65C365-3437-A27E-2805-C5A8079A2009}"/>
                </a:ext>
              </a:extLst>
            </p:cNvPr>
            <p:cNvSpPr/>
            <p:nvPr/>
          </p:nvSpPr>
          <p:spPr>
            <a:xfrm>
              <a:off x="5722780" y="1048031"/>
              <a:ext cx="720000" cy="971268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>
                  <a:solidFill>
                    <a:schemeClr val="tx1"/>
                  </a:solidFill>
                </a:rPr>
                <a:t>BUCI</a:t>
              </a:r>
            </a:p>
          </p:txBody>
        </p:sp>
        <p:grpSp>
          <p:nvGrpSpPr>
            <p:cNvPr id="63" name="Grupo 308">
              <a:extLst>
                <a:ext uri="{FF2B5EF4-FFF2-40B4-BE49-F238E27FC236}">
                  <a16:creationId xmlns:a16="http://schemas.microsoft.com/office/drawing/2014/main" id="{65148E20-93F7-EE40-E724-2F3773C091E9}"/>
                </a:ext>
              </a:extLst>
            </p:cNvPr>
            <p:cNvGrpSpPr/>
            <p:nvPr/>
          </p:nvGrpSpPr>
          <p:grpSpPr>
            <a:xfrm>
              <a:off x="5827364" y="1101198"/>
              <a:ext cx="512489" cy="215444"/>
              <a:chOff x="8101160" y="3016566"/>
              <a:chExt cx="676536" cy="291944"/>
            </a:xfrm>
          </p:grpSpPr>
          <p:pic>
            <p:nvPicPr>
              <p:cNvPr id="60" name="Gráfico 299" descr="Quiosco contorno">
                <a:extLst>
                  <a:ext uri="{FF2B5EF4-FFF2-40B4-BE49-F238E27FC236}">
                    <a16:creationId xmlns:a16="http://schemas.microsoft.com/office/drawing/2014/main" id="{937508C3-E613-B884-98D3-65E86D61D4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8333232" y="3027333"/>
                <a:ext cx="281177" cy="281177"/>
              </a:xfrm>
              <a:prstGeom prst="rect">
                <a:avLst/>
              </a:prstGeom>
            </p:spPr>
          </p:pic>
          <p:pic>
            <p:nvPicPr>
              <p:cNvPr id="61" name="Gráfico 303" descr="Producción con relleno sólido">
                <a:extLst>
                  <a:ext uri="{FF2B5EF4-FFF2-40B4-BE49-F238E27FC236}">
                    <a16:creationId xmlns:a16="http://schemas.microsoft.com/office/drawing/2014/main" id="{1466460E-9744-9AF7-94D7-44B3380202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101160" y="3016566"/>
                <a:ext cx="290426" cy="290426"/>
              </a:xfrm>
              <a:prstGeom prst="rect">
                <a:avLst/>
              </a:prstGeom>
            </p:spPr>
          </p:pic>
          <p:pic>
            <p:nvPicPr>
              <p:cNvPr id="62" name="Gráfico 305" descr="Lingotes de oro con relleno sólido">
                <a:extLst>
                  <a:ext uri="{FF2B5EF4-FFF2-40B4-BE49-F238E27FC236}">
                    <a16:creationId xmlns:a16="http://schemas.microsoft.com/office/drawing/2014/main" id="{2389DB9C-4CDD-989C-05D2-7493133D8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8567998" y="3097530"/>
                <a:ext cx="209698" cy="209698"/>
              </a:xfrm>
              <a:prstGeom prst="rect">
                <a:avLst/>
              </a:prstGeom>
            </p:spPr>
          </p:pic>
        </p:grpSp>
        <p:sp>
          <p:nvSpPr>
            <p:cNvPr id="1025" name="Diagrama de flujo: disco magnético 48">
              <a:extLst>
                <a:ext uri="{FF2B5EF4-FFF2-40B4-BE49-F238E27FC236}">
                  <a16:creationId xmlns:a16="http://schemas.microsoft.com/office/drawing/2014/main" id="{A6405E04-66F2-7E03-560B-22412862275C}"/>
                </a:ext>
              </a:extLst>
            </p:cNvPr>
            <p:cNvSpPr/>
            <p:nvPr/>
          </p:nvSpPr>
          <p:spPr>
            <a:xfrm>
              <a:off x="7941724" y="1054127"/>
              <a:ext cx="720000" cy="971268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AR">
                  <a:solidFill>
                    <a:schemeClr val="tx1"/>
                  </a:solidFill>
                </a:rPr>
                <a:t>BR</a:t>
              </a:r>
            </a:p>
          </p:txBody>
        </p:sp>
        <p:pic>
          <p:nvPicPr>
            <p:cNvPr id="1028" name="Gráfico 310" descr="Conexiones con relleno sólido">
              <a:extLst>
                <a:ext uri="{FF2B5EF4-FFF2-40B4-BE49-F238E27FC236}">
                  <a16:creationId xmlns:a16="http://schemas.microsoft.com/office/drawing/2014/main" id="{1AF16B3E-E74A-2E58-F2DA-D0D2A1C8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124540" y="1046101"/>
              <a:ext cx="334047" cy="334047"/>
            </a:xfrm>
            <a:prstGeom prst="rect">
              <a:avLst/>
            </a:prstGeom>
          </p:spPr>
        </p:pic>
        <p:sp>
          <p:nvSpPr>
            <p:cNvPr id="1030" name="Diagrama de flujo: disco magnético 32">
              <a:extLst>
                <a:ext uri="{FF2B5EF4-FFF2-40B4-BE49-F238E27FC236}">
                  <a16:creationId xmlns:a16="http://schemas.microsoft.com/office/drawing/2014/main" id="{CF123826-03E0-85AF-9040-DBD3A8B1A4EE}"/>
                </a:ext>
              </a:extLst>
            </p:cNvPr>
            <p:cNvSpPr/>
            <p:nvPr/>
          </p:nvSpPr>
          <p:spPr>
            <a:xfrm>
              <a:off x="8898796" y="1048031"/>
              <a:ext cx="720000" cy="971268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AR">
                  <a:solidFill>
                    <a:schemeClr val="tx1"/>
                  </a:solidFill>
                </a:rPr>
                <a:t>BP</a:t>
              </a:r>
            </a:p>
          </p:txBody>
        </p:sp>
        <p:grpSp>
          <p:nvGrpSpPr>
            <p:cNvPr id="1034" name="Grupo 315">
              <a:extLst>
                <a:ext uri="{FF2B5EF4-FFF2-40B4-BE49-F238E27FC236}">
                  <a16:creationId xmlns:a16="http://schemas.microsoft.com/office/drawing/2014/main" id="{61134E92-3764-CF6C-6596-8C1E2821670C}"/>
                </a:ext>
              </a:extLst>
            </p:cNvPr>
            <p:cNvGrpSpPr/>
            <p:nvPr/>
          </p:nvGrpSpPr>
          <p:grpSpPr>
            <a:xfrm>
              <a:off x="8992436" y="1037092"/>
              <a:ext cx="524612" cy="328001"/>
              <a:chOff x="8977196" y="1672092"/>
              <a:chExt cx="524612" cy="328001"/>
            </a:xfrm>
          </p:grpSpPr>
          <p:pic>
            <p:nvPicPr>
              <p:cNvPr id="1032" name="Gráfico 312" descr="Inventario de búsqueda con relleno sólido">
                <a:extLst>
                  <a:ext uri="{FF2B5EF4-FFF2-40B4-BE49-F238E27FC236}">
                    <a16:creationId xmlns:a16="http://schemas.microsoft.com/office/drawing/2014/main" id="{21F5FBF8-9918-C6CA-EE2B-8106EE8C0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8977196" y="1672092"/>
                <a:ext cx="328001" cy="328001"/>
              </a:xfrm>
              <a:prstGeom prst="rect">
                <a:avLst/>
              </a:prstGeom>
            </p:spPr>
          </p:pic>
          <p:pic>
            <p:nvPicPr>
              <p:cNvPr id="1033" name="Gráfico 314" descr="Portapapeles parcialmente comprobado con relleno sólido">
                <a:extLst>
                  <a:ext uri="{FF2B5EF4-FFF2-40B4-BE49-F238E27FC236}">
                    <a16:creationId xmlns:a16="http://schemas.microsoft.com/office/drawing/2014/main" id="{170D6A51-2B09-06EE-A9FB-6E486BAAB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p:blipFill>
            <p:spPr>
              <a:xfrm>
                <a:off x="9251556" y="1687328"/>
                <a:ext cx="250252" cy="250252"/>
              </a:xfrm>
              <a:prstGeom prst="rect">
                <a:avLst/>
              </a:prstGeom>
            </p:spPr>
          </p:pic>
        </p:grpSp>
        <p:grpSp>
          <p:nvGrpSpPr>
            <p:cNvPr id="1047" name="Grupo 353">
              <a:extLst>
                <a:ext uri="{FF2B5EF4-FFF2-40B4-BE49-F238E27FC236}">
                  <a16:creationId xmlns:a16="http://schemas.microsoft.com/office/drawing/2014/main" id="{57A36FFF-6FF6-2C38-C791-1EBFBD999FB4}"/>
                </a:ext>
              </a:extLst>
            </p:cNvPr>
            <p:cNvGrpSpPr/>
            <p:nvPr/>
          </p:nvGrpSpPr>
          <p:grpSpPr>
            <a:xfrm>
              <a:off x="49879" y="3164861"/>
              <a:ext cx="1284891" cy="2361223"/>
              <a:chOff x="151479" y="4440203"/>
              <a:chExt cx="1284891" cy="2361223"/>
            </a:xfrm>
          </p:grpSpPr>
          <p:sp>
            <p:nvSpPr>
              <p:cNvPr id="1036" name="Abrir llave 342">
                <a:extLst>
                  <a:ext uri="{FF2B5EF4-FFF2-40B4-BE49-F238E27FC236}">
                    <a16:creationId xmlns:a16="http://schemas.microsoft.com/office/drawing/2014/main" id="{A91B9BDB-6B10-DD8E-C471-56BCA1C3853C}"/>
                  </a:ext>
                </a:extLst>
              </p:cNvPr>
              <p:cNvSpPr/>
              <p:nvPr/>
            </p:nvSpPr>
            <p:spPr>
              <a:xfrm>
                <a:off x="1309851" y="4734042"/>
                <a:ext cx="126519" cy="1447161"/>
              </a:xfrm>
              <a:prstGeom prst="leftBrace">
                <a:avLst>
                  <a:gd name="adj1" fmla="val 70067"/>
                  <a:gd name="adj2" fmla="val 50000"/>
                </a:avLst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grpSp>
            <p:nvGrpSpPr>
              <p:cNvPr id="1037" name="Grupo 346">
                <a:extLst>
                  <a:ext uri="{FF2B5EF4-FFF2-40B4-BE49-F238E27FC236}">
                    <a16:creationId xmlns:a16="http://schemas.microsoft.com/office/drawing/2014/main" id="{06BA59FC-07C7-4C85-3051-83AC870CDB20}"/>
                  </a:ext>
                </a:extLst>
              </p:cNvPr>
              <p:cNvGrpSpPr/>
              <p:nvPr/>
            </p:nvGrpSpPr>
            <p:grpSpPr>
              <a:xfrm>
                <a:off x="151479" y="4440203"/>
                <a:ext cx="1151732" cy="2361223"/>
                <a:chOff x="1572423" y="4211602"/>
                <a:chExt cx="5292173" cy="2361223"/>
              </a:xfrm>
            </p:grpSpPr>
            <p:sp>
              <p:nvSpPr>
                <p:cNvPr id="1044" name="Rectángulo: esquinas redondeadas 347">
                  <a:extLst>
                    <a:ext uri="{FF2B5EF4-FFF2-40B4-BE49-F238E27FC236}">
                      <a16:creationId xmlns:a16="http://schemas.microsoft.com/office/drawing/2014/main" id="{CBF7C63E-A4FC-7F44-929A-46A497B15896}"/>
                    </a:ext>
                  </a:extLst>
                </p:cNvPr>
                <p:cNvSpPr/>
                <p:nvPr/>
              </p:nvSpPr>
              <p:spPr>
                <a:xfrm>
                  <a:off x="1572423" y="4211602"/>
                  <a:ext cx="5292173" cy="2361223"/>
                </a:xfrm>
                <a:prstGeom prst="roundRect">
                  <a:avLst>
                    <a:gd name="adj" fmla="val 6011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1045" name="Conector recto 348">
                  <a:extLst>
                    <a:ext uri="{FF2B5EF4-FFF2-40B4-BE49-F238E27FC236}">
                      <a16:creationId xmlns:a16="http://schemas.microsoft.com/office/drawing/2014/main" id="{676BADD2-4EC6-AF12-D8FB-DB53B6A9F248}"/>
                    </a:ext>
                  </a:extLst>
                </p:cNvPr>
                <p:cNvCxnSpPr/>
                <p:nvPr/>
              </p:nvCxnSpPr>
              <p:spPr>
                <a:xfrm>
                  <a:off x="1572423" y="6245028"/>
                  <a:ext cx="5292173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46" name="CuadroTexto 349">
                  <a:extLst>
                    <a:ext uri="{FF2B5EF4-FFF2-40B4-BE49-F238E27FC236}">
                      <a16:creationId xmlns:a16="http://schemas.microsoft.com/office/drawing/2014/main" id="{85B4F393-EF03-4608-1A25-B6D537EB7A1C}"/>
                    </a:ext>
                  </a:extLst>
                </p:cNvPr>
                <p:cNvSpPr txBox="1"/>
                <p:nvPr/>
              </p:nvSpPr>
              <p:spPr>
                <a:xfrm>
                  <a:off x="1707724" y="6299927"/>
                  <a:ext cx="506417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1000" b="1"/>
                    <a:t>ANALÍTICA</a:t>
                  </a:r>
                </a:p>
              </p:txBody>
            </p:sp>
          </p:grpSp>
          <p:sp>
            <p:nvSpPr>
              <p:cNvPr id="1038" name="Rectángulo: esquinas redondeadas 350">
                <a:extLst>
                  <a:ext uri="{FF2B5EF4-FFF2-40B4-BE49-F238E27FC236}">
                    <a16:creationId xmlns:a16="http://schemas.microsoft.com/office/drawing/2014/main" id="{3D71A502-DDC2-242D-DF88-4EA5FE0BAAF5}"/>
                  </a:ext>
                </a:extLst>
              </p:cNvPr>
              <p:cNvSpPr/>
              <p:nvPr/>
            </p:nvSpPr>
            <p:spPr>
              <a:xfrm>
                <a:off x="211042" y="4547828"/>
                <a:ext cx="989028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39" name="Rectángulo: esquinas redondeadas 351">
                <a:extLst>
                  <a:ext uri="{FF2B5EF4-FFF2-40B4-BE49-F238E27FC236}">
                    <a16:creationId xmlns:a16="http://schemas.microsoft.com/office/drawing/2014/main" id="{79111039-0358-9186-1EA3-EDA86AFCCCA0}"/>
                  </a:ext>
                </a:extLst>
              </p:cNvPr>
              <p:cNvSpPr/>
              <p:nvPr/>
            </p:nvSpPr>
            <p:spPr>
              <a:xfrm>
                <a:off x="219064" y="5209561"/>
                <a:ext cx="989028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0" name="Rectángulo: esquinas redondeadas 352">
                <a:extLst>
                  <a:ext uri="{FF2B5EF4-FFF2-40B4-BE49-F238E27FC236}">
                    <a16:creationId xmlns:a16="http://schemas.microsoft.com/office/drawing/2014/main" id="{FA5012A9-7F63-32D0-D11B-E8E60C62FEA0}"/>
                  </a:ext>
                </a:extLst>
              </p:cNvPr>
              <p:cNvSpPr/>
              <p:nvPr/>
            </p:nvSpPr>
            <p:spPr>
              <a:xfrm>
                <a:off x="219064" y="5903378"/>
                <a:ext cx="989028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pic>
            <p:nvPicPr>
              <p:cNvPr id="1041" name="Picture 14" descr="Elastic NV - Wikipedia">
                <a:extLst>
                  <a:ext uri="{FF2B5EF4-FFF2-40B4-BE49-F238E27FC236}">
                    <a16:creationId xmlns:a16="http://schemas.microsoft.com/office/drawing/2014/main" id="{DAD5649B-6A74-AABF-4DFF-D81B4DF795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34075" y="5256848"/>
                <a:ext cx="586541" cy="2040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2" name="Picture 12" descr="AWS QuickSight Training Course">
                <a:extLst>
                  <a:ext uri="{FF2B5EF4-FFF2-40B4-BE49-F238E27FC236}">
                    <a16:creationId xmlns:a16="http://schemas.microsoft.com/office/drawing/2014/main" id="{D80E77D2-C60E-5DBE-639D-DEA687B675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826" y="5932572"/>
                <a:ext cx="612458" cy="232410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3" name="Picture 16" descr="Is Power BI Actually Useful? - PEI">
                <a:extLst>
                  <a:ext uri="{FF2B5EF4-FFF2-40B4-BE49-F238E27FC236}">
                    <a16:creationId xmlns:a16="http://schemas.microsoft.com/office/drawing/2014/main" id="{4648C9CD-CD33-503F-9FCD-4E1ABB06D7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1162" y="4565173"/>
                <a:ext cx="676594" cy="263776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/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56" name="Grupo 363">
              <a:extLst>
                <a:ext uri="{FF2B5EF4-FFF2-40B4-BE49-F238E27FC236}">
                  <a16:creationId xmlns:a16="http://schemas.microsoft.com/office/drawing/2014/main" id="{9EC397D1-22FC-7DBC-2BA4-53C13D7EC5B0}"/>
                </a:ext>
              </a:extLst>
            </p:cNvPr>
            <p:cNvGrpSpPr/>
            <p:nvPr/>
          </p:nvGrpSpPr>
          <p:grpSpPr>
            <a:xfrm>
              <a:off x="16042" y="452750"/>
              <a:ext cx="1753857" cy="1003724"/>
              <a:chOff x="16042" y="1146170"/>
              <a:chExt cx="1463040" cy="775993"/>
            </a:xfrm>
          </p:grpSpPr>
          <p:pic>
            <p:nvPicPr>
              <p:cNvPr id="1049" name="Picture 18" descr="Cloud PNGs for Free Download">
                <a:extLst>
                  <a:ext uri="{FF2B5EF4-FFF2-40B4-BE49-F238E27FC236}">
                    <a16:creationId xmlns:a16="http://schemas.microsoft.com/office/drawing/2014/main" id="{1BED3A05-9AAD-AE94-6CAF-65E3ED74A4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042" y="1146170"/>
                <a:ext cx="1463040" cy="6941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0" name="Gráfico 355" descr="Internet de las cosas con relleno sólido">
                <a:extLst>
                  <a:ext uri="{FF2B5EF4-FFF2-40B4-BE49-F238E27FC236}">
                    <a16:creationId xmlns:a16="http://schemas.microsoft.com/office/drawing/2014/main" id="{C8F5D4BE-5179-4CA7-A939-A0F132DB8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310145" y="1301327"/>
                <a:ext cx="312589" cy="312589"/>
              </a:xfrm>
              <a:prstGeom prst="rect">
                <a:avLst/>
              </a:prstGeom>
            </p:spPr>
          </p:pic>
          <p:pic>
            <p:nvPicPr>
              <p:cNvPr id="1051" name="Gráfico 356" descr="Internet de las cosas con relleno sólido">
                <a:extLst>
                  <a:ext uri="{FF2B5EF4-FFF2-40B4-BE49-F238E27FC236}">
                    <a16:creationId xmlns:a16="http://schemas.microsoft.com/office/drawing/2014/main" id="{8C94AE53-F052-DAFA-5BF5-2CA63731B7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98902" y="1469769"/>
                <a:ext cx="312589" cy="312589"/>
              </a:xfrm>
              <a:prstGeom prst="rect">
                <a:avLst/>
              </a:prstGeom>
            </p:spPr>
          </p:pic>
          <p:pic>
            <p:nvPicPr>
              <p:cNvPr id="1052" name="Gráfico 357" descr="Internet de las cosas con relleno sólido">
                <a:extLst>
                  <a:ext uri="{FF2B5EF4-FFF2-40B4-BE49-F238E27FC236}">
                    <a16:creationId xmlns:a16="http://schemas.microsoft.com/office/drawing/2014/main" id="{5D78BC61-B97A-C072-2217-957DC140B7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879637" y="1269244"/>
                <a:ext cx="312589" cy="312589"/>
              </a:xfrm>
              <a:prstGeom prst="rect">
                <a:avLst/>
              </a:prstGeom>
            </p:spPr>
          </p:pic>
          <p:sp>
            <p:nvSpPr>
              <p:cNvPr id="1053" name="CuadroTexto 358">
                <a:extLst>
                  <a:ext uri="{FF2B5EF4-FFF2-40B4-BE49-F238E27FC236}">
                    <a16:creationId xmlns:a16="http://schemas.microsoft.com/office/drawing/2014/main" id="{03EB4947-0824-6C6E-FC0E-0FEBCAC29839}"/>
                  </a:ext>
                </a:extLst>
              </p:cNvPr>
              <p:cNvSpPr txBox="1"/>
              <p:nvPr/>
            </p:nvSpPr>
            <p:spPr>
              <a:xfrm>
                <a:off x="588204" y="1706719"/>
                <a:ext cx="3663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 err="1"/>
                  <a:t>IoT</a:t>
                </a:r>
                <a:endParaRPr lang="es-AR" sz="800"/>
              </a:p>
            </p:txBody>
          </p:sp>
          <p:sp>
            <p:nvSpPr>
              <p:cNvPr id="1054" name="CuadroTexto 359">
                <a:extLst>
                  <a:ext uri="{FF2B5EF4-FFF2-40B4-BE49-F238E27FC236}">
                    <a16:creationId xmlns:a16="http://schemas.microsoft.com/office/drawing/2014/main" id="{86B261AF-68BD-6A11-AC36-B577D5440579}"/>
                  </a:ext>
                </a:extLst>
              </p:cNvPr>
              <p:cNvSpPr txBox="1"/>
              <p:nvPr/>
            </p:nvSpPr>
            <p:spPr>
              <a:xfrm>
                <a:off x="312433" y="1538384"/>
                <a:ext cx="3663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 err="1"/>
                  <a:t>IoT</a:t>
                </a:r>
                <a:endParaRPr lang="es-AR" sz="800"/>
              </a:p>
            </p:txBody>
          </p:sp>
          <p:sp>
            <p:nvSpPr>
              <p:cNvPr id="1055" name="CuadroTexto 360">
                <a:extLst>
                  <a:ext uri="{FF2B5EF4-FFF2-40B4-BE49-F238E27FC236}">
                    <a16:creationId xmlns:a16="http://schemas.microsoft.com/office/drawing/2014/main" id="{55115D16-880C-5C60-118D-A07DC5078401}"/>
                  </a:ext>
                </a:extLst>
              </p:cNvPr>
              <p:cNvSpPr txBox="1"/>
              <p:nvPr/>
            </p:nvSpPr>
            <p:spPr>
              <a:xfrm>
                <a:off x="914009" y="1498280"/>
                <a:ext cx="36636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 err="1"/>
                  <a:t>IoT</a:t>
                </a:r>
                <a:endParaRPr lang="es-AR" sz="800"/>
              </a:p>
            </p:txBody>
          </p:sp>
        </p:grpSp>
        <p:grpSp>
          <p:nvGrpSpPr>
            <p:cNvPr id="1066" name="Grupo 1105">
              <a:extLst>
                <a:ext uri="{FF2B5EF4-FFF2-40B4-BE49-F238E27FC236}">
                  <a16:creationId xmlns:a16="http://schemas.microsoft.com/office/drawing/2014/main" id="{CE87915F-77AC-DBA9-EDFB-4695CC58CC4B}"/>
                </a:ext>
              </a:extLst>
            </p:cNvPr>
            <p:cNvGrpSpPr/>
            <p:nvPr/>
          </p:nvGrpSpPr>
          <p:grpSpPr>
            <a:xfrm>
              <a:off x="10602061" y="2725093"/>
              <a:ext cx="1497152" cy="2255767"/>
              <a:chOff x="10610904" y="2743454"/>
              <a:chExt cx="1469610" cy="2220203"/>
            </a:xfrm>
          </p:grpSpPr>
          <p:grpSp>
            <p:nvGrpSpPr>
              <p:cNvPr id="1058" name="Grupo 366">
                <a:extLst>
                  <a:ext uri="{FF2B5EF4-FFF2-40B4-BE49-F238E27FC236}">
                    <a16:creationId xmlns:a16="http://schemas.microsoft.com/office/drawing/2014/main" id="{2F6122D1-E20E-F30C-6844-874C3C000EED}"/>
                  </a:ext>
                </a:extLst>
              </p:cNvPr>
              <p:cNvGrpSpPr/>
              <p:nvPr/>
            </p:nvGrpSpPr>
            <p:grpSpPr>
              <a:xfrm>
                <a:off x="10610904" y="3330705"/>
                <a:ext cx="1469610" cy="1632952"/>
                <a:chOff x="1129854" y="5022339"/>
                <a:chExt cx="6752812" cy="1632952"/>
              </a:xfrm>
            </p:grpSpPr>
            <p:sp>
              <p:nvSpPr>
                <p:cNvPr id="1063" name="Rectángulo: esquinas redondeadas 373">
                  <a:extLst>
                    <a:ext uri="{FF2B5EF4-FFF2-40B4-BE49-F238E27FC236}">
                      <a16:creationId xmlns:a16="http://schemas.microsoft.com/office/drawing/2014/main" id="{64D57B0B-02E7-C4D2-8AC5-64EEE256D073}"/>
                    </a:ext>
                  </a:extLst>
                </p:cNvPr>
                <p:cNvSpPr/>
                <p:nvPr/>
              </p:nvSpPr>
              <p:spPr>
                <a:xfrm>
                  <a:off x="1572422" y="5022339"/>
                  <a:ext cx="5815926" cy="1550486"/>
                </a:xfrm>
                <a:prstGeom prst="roundRect">
                  <a:avLst>
                    <a:gd name="adj" fmla="val 6011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1064" name="Conector recto 374">
                  <a:extLst>
                    <a:ext uri="{FF2B5EF4-FFF2-40B4-BE49-F238E27FC236}">
                      <a16:creationId xmlns:a16="http://schemas.microsoft.com/office/drawing/2014/main" id="{C8916FE7-253B-1E2C-C98E-A2BD96617DAF}"/>
                    </a:ext>
                  </a:extLst>
                </p:cNvPr>
                <p:cNvCxnSpPr/>
                <p:nvPr/>
              </p:nvCxnSpPr>
              <p:spPr>
                <a:xfrm>
                  <a:off x="1565810" y="6245028"/>
                  <a:ext cx="5821389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065" name="CuadroTexto 375">
                  <a:extLst>
                    <a:ext uri="{FF2B5EF4-FFF2-40B4-BE49-F238E27FC236}">
                      <a16:creationId xmlns:a16="http://schemas.microsoft.com/office/drawing/2014/main" id="{1B3941AF-04FA-F4DD-1C55-2655E61B87D2}"/>
                    </a:ext>
                  </a:extLst>
                </p:cNvPr>
                <p:cNvSpPr txBox="1"/>
                <p:nvPr/>
              </p:nvSpPr>
              <p:spPr>
                <a:xfrm>
                  <a:off x="1129854" y="6255181"/>
                  <a:ext cx="6752812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1000" b="1"/>
                    <a:t>SLA - PRIORITIZACIÓN</a:t>
                  </a:r>
                </a:p>
              </p:txBody>
            </p:sp>
          </p:grpSp>
          <p:sp>
            <p:nvSpPr>
              <p:cNvPr id="1059" name="Rectángulo: esquinas redondeadas 368">
                <a:extLst>
                  <a:ext uri="{FF2B5EF4-FFF2-40B4-BE49-F238E27FC236}">
                    <a16:creationId xmlns:a16="http://schemas.microsoft.com/office/drawing/2014/main" id="{FBF4EE08-52A8-883B-784F-56443248E75E}"/>
                  </a:ext>
                </a:extLst>
              </p:cNvPr>
              <p:cNvSpPr/>
              <p:nvPr/>
            </p:nvSpPr>
            <p:spPr>
              <a:xfrm>
                <a:off x="10774805" y="3807486"/>
                <a:ext cx="1112394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b="1">
                    <a:solidFill>
                      <a:schemeClr val="tx1"/>
                    </a:solidFill>
                  </a:rPr>
                  <a:t>Categorización</a:t>
                </a:r>
              </a:p>
            </p:txBody>
          </p:sp>
          <p:sp>
            <p:nvSpPr>
              <p:cNvPr id="1060" name="Rectángulo: esquinas redondeadas 376">
                <a:extLst>
                  <a:ext uri="{FF2B5EF4-FFF2-40B4-BE49-F238E27FC236}">
                    <a16:creationId xmlns:a16="http://schemas.microsoft.com/office/drawing/2014/main" id="{D46ABA18-8794-28B3-D3CE-93A4DD242C0F}"/>
                  </a:ext>
                </a:extLst>
              </p:cNvPr>
              <p:cNvSpPr/>
              <p:nvPr/>
            </p:nvSpPr>
            <p:spPr>
              <a:xfrm>
                <a:off x="10779885" y="4188486"/>
                <a:ext cx="1112394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b="1">
                    <a:solidFill>
                      <a:schemeClr val="tx1"/>
                    </a:solidFill>
                  </a:rPr>
                  <a:t>Normativas de Calidad</a:t>
                </a:r>
              </a:p>
            </p:txBody>
          </p:sp>
          <p:pic>
            <p:nvPicPr>
              <p:cNvPr id="1061" name="Picture 28" descr="75mm Glass Funnel, Short Stem, Borosilicate Glass, Heavy Wall, Karter  Scientific 213V8 (Single): Science Lab Short Stem Funnels: Amazon.com:  Industrial &amp; Scientific">
                <a:extLst>
                  <a:ext uri="{FF2B5EF4-FFF2-40B4-BE49-F238E27FC236}">
                    <a16:creationId xmlns:a16="http://schemas.microsoft.com/office/drawing/2014/main" id="{A446406E-FB3F-449E-F59E-9B8EDA4B142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59365" y="2743454"/>
                <a:ext cx="1391575" cy="9603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62" name="Rectángulo: esquinas redondeadas 367">
                <a:extLst>
                  <a:ext uri="{FF2B5EF4-FFF2-40B4-BE49-F238E27FC236}">
                    <a16:creationId xmlns:a16="http://schemas.microsoft.com/office/drawing/2014/main" id="{7A956807-E5EC-6627-EFA7-805934E0739F}"/>
                  </a:ext>
                </a:extLst>
              </p:cNvPr>
              <p:cNvSpPr/>
              <p:nvPr/>
            </p:nvSpPr>
            <p:spPr>
              <a:xfrm>
                <a:off x="10774804" y="3427693"/>
                <a:ext cx="1112395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b="1">
                    <a:solidFill>
                      <a:schemeClr val="tx1"/>
                    </a:solidFill>
                  </a:rPr>
                  <a:t>Reglas de Negocio</a:t>
                </a:r>
              </a:p>
            </p:txBody>
          </p:sp>
        </p:grpSp>
        <p:pic>
          <p:nvPicPr>
            <p:cNvPr id="1068" name="Gráfico 1052" descr="Portapapeles mezclado con relleno sólido">
              <a:extLst>
                <a:ext uri="{FF2B5EF4-FFF2-40B4-BE49-F238E27FC236}">
                  <a16:creationId xmlns:a16="http://schemas.microsoft.com/office/drawing/2014/main" id="{CAD3A33B-59CB-E958-B802-52458F814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83325" y="3315481"/>
              <a:ext cx="464351" cy="464351"/>
            </a:xfrm>
            <a:prstGeom prst="rect">
              <a:avLst/>
            </a:prstGeom>
          </p:spPr>
        </p:pic>
        <p:pic>
          <p:nvPicPr>
            <p:cNvPr id="1070" name="Gráfico 1055" descr="Dólar con relleno sólido">
              <a:extLst>
                <a:ext uri="{FF2B5EF4-FFF2-40B4-BE49-F238E27FC236}">
                  <a16:creationId xmlns:a16="http://schemas.microsoft.com/office/drawing/2014/main" id="{09F3EB61-5263-742C-0204-532039D6F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241186" y="4003485"/>
              <a:ext cx="368563" cy="368563"/>
            </a:xfrm>
            <a:prstGeom prst="rect">
              <a:avLst/>
            </a:prstGeom>
          </p:spPr>
        </p:pic>
        <p:pic>
          <p:nvPicPr>
            <p:cNvPr id="1072" name="Imagen 1061" descr="A magnifying glass and a black square with a white line&#10;&#10;Description automatically generated">
              <a:extLst>
                <a:ext uri="{FF2B5EF4-FFF2-40B4-BE49-F238E27FC236}">
                  <a16:creationId xmlns:a16="http://schemas.microsoft.com/office/drawing/2014/main" id="{D05FBDCB-3354-0F23-F1F7-CD1DCD83F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</a:blip>
            <a:stretch>
              <a:fillRect/>
            </a:stretch>
          </p:blipFill>
          <p:spPr>
            <a:xfrm>
              <a:off x="2163442" y="4606188"/>
              <a:ext cx="560727" cy="464352"/>
            </a:xfrm>
            <a:prstGeom prst="rect">
              <a:avLst/>
            </a:prstGeom>
          </p:spPr>
        </p:pic>
        <p:pic>
          <p:nvPicPr>
            <p:cNvPr id="1074" name="Picture 38" descr="Purple pink dashboard for ui admin panel Vector Image">
              <a:extLst>
                <a:ext uri="{FF2B5EF4-FFF2-40B4-BE49-F238E27FC236}">
                  <a16:creationId xmlns:a16="http://schemas.microsoft.com/office/drawing/2014/main" id="{B3322B66-6FA7-C11C-E6D8-69DE31F7A5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584817" y="6013653"/>
              <a:ext cx="1197015" cy="6392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Imagen 1073" descr="A black and white logo&#10;&#10;Description automatically generated">
              <a:extLst>
                <a:ext uri="{FF2B5EF4-FFF2-40B4-BE49-F238E27FC236}">
                  <a16:creationId xmlns:a16="http://schemas.microsoft.com/office/drawing/2014/main" id="{37DFD596-7365-B287-CCB6-2A28DDCEB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8812594" y="5745218"/>
              <a:ext cx="908404" cy="90840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1093" name="Grupo 1101">
              <a:extLst>
                <a:ext uri="{FF2B5EF4-FFF2-40B4-BE49-F238E27FC236}">
                  <a16:creationId xmlns:a16="http://schemas.microsoft.com/office/drawing/2014/main" id="{DCA2F054-DD3A-9B8B-D803-5620589E0CCB}"/>
                </a:ext>
              </a:extLst>
            </p:cNvPr>
            <p:cNvGrpSpPr/>
            <p:nvPr/>
          </p:nvGrpSpPr>
          <p:grpSpPr>
            <a:xfrm>
              <a:off x="6537844" y="3506699"/>
              <a:ext cx="2179604" cy="1484653"/>
              <a:chOff x="6537844" y="3506699"/>
              <a:chExt cx="2179604" cy="1484653"/>
            </a:xfrm>
          </p:grpSpPr>
          <p:grpSp>
            <p:nvGrpSpPr>
              <p:cNvPr id="1078" name="Grupo 324">
                <a:extLst>
                  <a:ext uri="{FF2B5EF4-FFF2-40B4-BE49-F238E27FC236}">
                    <a16:creationId xmlns:a16="http://schemas.microsoft.com/office/drawing/2014/main" id="{D279A271-2680-F05C-B7BA-441BB06B4A7E}"/>
                  </a:ext>
                </a:extLst>
              </p:cNvPr>
              <p:cNvGrpSpPr/>
              <p:nvPr/>
            </p:nvGrpSpPr>
            <p:grpSpPr>
              <a:xfrm>
                <a:off x="6537844" y="3965637"/>
                <a:ext cx="1232558" cy="464351"/>
                <a:chOff x="8101942" y="3465926"/>
                <a:chExt cx="1232558" cy="464351"/>
              </a:xfrm>
            </p:grpSpPr>
            <p:sp>
              <p:nvSpPr>
                <p:cNvPr id="1089" name="Rectángulo: esquinas redondeadas 325">
                  <a:extLst>
                    <a:ext uri="{FF2B5EF4-FFF2-40B4-BE49-F238E27FC236}">
                      <a16:creationId xmlns:a16="http://schemas.microsoft.com/office/drawing/2014/main" id="{13D78E59-5FA1-7BE3-5D53-3A0CE00B1A57}"/>
                    </a:ext>
                  </a:extLst>
                </p:cNvPr>
                <p:cNvSpPr/>
                <p:nvPr/>
              </p:nvSpPr>
              <p:spPr>
                <a:xfrm>
                  <a:off x="8286290" y="3465926"/>
                  <a:ext cx="1048210" cy="464351"/>
                </a:xfrm>
                <a:prstGeom prst="roundRect">
                  <a:avLst>
                    <a:gd name="adj" fmla="val 6011"/>
                  </a:avLst>
                </a:prstGeom>
                <a:gradFill flip="none" rotWithShape="1"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0" scaled="1"/>
                  <a:tileRect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AR" sz="1200">
                      <a:solidFill>
                        <a:schemeClr val="tx1"/>
                      </a:solidFill>
                    </a:rPr>
                    <a:t>Pasarelas de Pago / Cobro</a:t>
                  </a:r>
                </a:p>
              </p:txBody>
            </p:sp>
            <p:grpSp>
              <p:nvGrpSpPr>
                <p:cNvPr id="1090" name="Grupo 326">
                  <a:extLst>
                    <a:ext uri="{FF2B5EF4-FFF2-40B4-BE49-F238E27FC236}">
                      <a16:creationId xmlns:a16="http://schemas.microsoft.com/office/drawing/2014/main" id="{C29E2AAB-4C31-114E-CE0E-FEA8F6D24EA3}"/>
                    </a:ext>
                  </a:extLst>
                </p:cNvPr>
                <p:cNvGrpSpPr/>
                <p:nvPr/>
              </p:nvGrpSpPr>
              <p:grpSpPr>
                <a:xfrm>
                  <a:off x="8101942" y="3576669"/>
                  <a:ext cx="352398" cy="215444"/>
                  <a:chOff x="2302032" y="3694684"/>
                  <a:chExt cx="352398" cy="215444"/>
                </a:xfrm>
              </p:grpSpPr>
              <p:sp>
                <p:nvSpPr>
                  <p:cNvPr id="1091" name="Globo: flecha derecha e izquierda 327">
                    <a:extLst>
                      <a:ext uri="{FF2B5EF4-FFF2-40B4-BE49-F238E27FC236}">
                        <a16:creationId xmlns:a16="http://schemas.microsoft.com/office/drawing/2014/main" id="{E1DF2120-CA32-DE13-A0FC-272A132F9935}"/>
                      </a:ext>
                    </a:extLst>
                  </p:cNvPr>
                  <p:cNvSpPr/>
                  <p:nvPr/>
                </p:nvSpPr>
                <p:spPr>
                  <a:xfrm>
                    <a:off x="2302032" y="3709924"/>
                    <a:ext cx="352398" cy="180207"/>
                  </a:xfrm>
                  <a:prstGeom prst="leftRightArrowCallout">
                    <a:avLst/>
                  </a:prstGeom>
                  <a:solidFill>
                    <a:srgbClr val="FF5050"/>
                  </a:solidFill>
                  <a:ln w="3175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AR" sz="600" b="1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092" name="CuadroTexto 328">
                    <a:extLst>
                      <a:ext uri="{FF2B5EF4-FFF2-40B4-BE49-F238E27FC236}">
                        <a16:creationId xmlns:a16="http://schemas.microsoft.com/office/drawing/2014/main" id="{8D77A374-1554-13C7-A5AA-1303E4EE68B1}"/>
                      </a:ext>
                    </a:extLst>
                  </p:cNvPr>
                  <p:cNvSpPr txBox="1"/>
                  <p:nvPr/>
                </p:nvSpPr>
                <p:spPr>
                  <a:xfrm>
                    <a:off x="2315367" y="3694684"/>
                    <a:ext cx="336212" cy="215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s-AR" sz="800" b="1"/>
                      <a:t>API</a:t>
                    </a:r>
                  </a:p>
                </p:txBody>
              </p:sp>
            </p:grpSp>
          </p:grpSp>
          <p:pic>
            <p:nvPicPr>
              <p:cNvPr id="1079" name="Picture 2" descr="Mercado Pago">
                <a:extLst>
                  <a:ext uri="{FF2B5EF4-FFF2-40B4-BE49-F238E27FC236}">
                    <a16:creationId xmlns:a16="http://schemas.microsoft.com/office/drawing/2014/main" id="{CA813D70-3AF1-C9DD-B62B-574A6FED1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alphaModFix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89472" y="3506699"/>
                <a:ext cx="440277" cy="4402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0" name="Picture 4" descr="Banco Provincia cambia su identidad visual">
                <a:extLst>
                  <a:ext uri="{FF2B5EF4-FFF2-40B4-BE49-F238E27FC236}">
                    <a16:creationId xmlns:a16="http://schemas.microsoft.com/office/drawing/2014/main" id="{E9162728-FC07-4D8D-C3E4-D1E74CCBB4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60698" y="3802159"/>
                <a:ext cx="568113" cy="3787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1" name="Picture 6" descr="Icono visa: Más de 21,912 ilustraciones y dibujos de stock ...">
                <a:extLst>
                  <a:ext uri="{FF2B5EF4-FFF2-40B4-BE49-F238E27FC236}">
                    <a16:creationId xmlns:a16="http://schemas.microsoft.com/office/drawing/2014/main" id="{1213BD56-C9F3-1BA0-F07A-8FE303ACB71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7750503" y="4616857"/>
                <a:ext cx="518213" cy="3744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2" name="Picture 10" descr="Tarjeta American Express Platinum | American Express">
                <a:extLst>
                  <a:ext uri="{FF2B5EF4-FFF2-40B4-BE49-F238E27FC236}">
                    <a16:creationId xmlns:a16="http://schemas.microsoft.com/office/drawing/2014/main" id="{9A79AE08-135E-1E0B-F2D3-B4AF932619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6816" y="4337816"/>
                <a:ext cx="425438" cy="2694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3" name="Picture 6" descr="Icono visa: Más de 21,912 ilustraciones y dibujos de stock ...">
                <a:extLst>
                  <a:ext uri="{FF2B5EF4-FFF2-40B4-BE49-F238E27FC236}">
                    <a16:creationId xmlns:a16="http://schemas.microsoft.com/office/drawing/2014/main" id="{FE39F150-F874-789E-8A24-21F29B3925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8199235" y="4051521"/>
                <a:ext cx="518213" cy="30637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084" name="Conector recto de flecha 1075">
                <a:extLst>
                  <a:ext uri="{FF2B5EF4-FFF2-40B4-BE49-F238E27FC236}">
                    <a16:creationId xmlns:a16="http://schemas.microsoft.com/office/drawing/2014/main" id="{1D094E5D-39B7-3E55-0736-011873B5BDE9}"/>
                  </a:ext>
                </a:extLst>
              </p:cNvPr>
              <p:cNvCxnSpPr>
                <a:cxnSpLocks/>
                <a:stCxn id="326" idx="3"/>
              </p:cNvCxnSpPr>
              <p:nvPr/>
            </p:nvCxnSpPr>
            <p:spPr>
              <a:xfrm flipV="1">
                <a:off x="7770402" y="3829578"/>
                <a:ext cx="171322" cy="368235"/>
              </a:xfrm>
              <a:prstGeom prst="straightConnector1">
                <a:avLst/>
              </a:prstGeom>
              <a:ln>
                <a:headEnd w="sm" len="lg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5" name="Conector recto de flecha 1076">
                <a:extLst>
                  <a:ext uri="{FF2B5EF4-FFF2-40B4-BE49-F238E27FC236}">
                    <a16:creationId xmlns:a16="http://schemas.microsoft.com/office/drawing/2014/main" id="{E798BDA5-1F15-E7B4-F449-4D1C5AAF981F}"/>
                  </a:ext>
                </a:extLst>
              </p:cNvPr>
              <p:cNvCxnSpPr>
                <a:cxnSpLocks/>
                <a:stCxn id="326" idx="3"/>
              </p:cNvCxnSpPr>
              <p:nvPr/>
            </p:nvCxnSpPr>
            <p:spPr>
              <a:xfrm flipV="1">
                <a:off x="7770402" y="4008120"/>
                <a:ext cx="333468" cy="189693"/>
              </a:xfrm>
              <a:prstGeom prst="straightConnector1">
                <a:avLst/>
              </a:prstGeom>
              <a:ln>
                <a:headEnd w="sm" len="lg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6" name="Conector recto de flecha 1083">
                <a:extLst>
                  <a:ext uri="{FF2B5EF4-FFF2-40B4-BE49-F238E27FC236}">
                    <a16:creationId xmlns:a16="http://schemas.microsoft.com/office/drawing/2014/main" id="{60D00823-47A2-DF75-A2B8-4F784C89D79A}"/>
                  </a:ext>
                </a:extLst>
              </p:cNvPr>
              <p:cNvCxnSpPr>
                <a:cxnSpLocks/>
                <a:stCxn id="326" idx="3"/>
              </p:cNvCxnSpPr>
              <p:nvPr/>
            </p:nvCxnSpPr>
            <p:spPr>
              <a:xfrm flipV="1">
                <a:off x="7770402" y="4175760"/>
                <a:ext cx="443958" cy="22053"/>
              </a:xfrm>
              <a:prstGeom prst="straightConnector1">
                <a:avLst/>
              </a:prstGeom>
              <a:ln>
                <a:headEnd w="sm" len="lg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7" name="Conector recto de flecha 1093">
                <a:extLst>
                  <a:ext uri="{FF2B5EF4-FFF2-40B4-BE49-F238E27FC236}">
                    <a16:creationId xmlns:a16="http://schemas.microsoft.com/office/drawing/2014/main" id="{1F8209AF-63CB-06B6-B010-119337950BDF}"/>
                  </a:ext>
                </a:extLst>
              </p:cNvPr>
              <p:cNvCxnSpPr>
                <a:cxnSpLocks/>
                <a:stCxn id="326" idx="3"/>
                <a:endCxn id="1034" idx="1"/>
              </p:cNvCxnSpPr>
              <p:nvPr/>
            </p:nvCxnSpPr>
            <p:spPr>
              <a:xfrm>
                <a:off x="7770402" y="4197813"/>
                <a:ext cx="246414" cy="274725"/>
              </a:xfrm>
              <a:prstGeom prst="straightConnector1">
                <a:avLst/>
              </a:prstGeom>
              <a:ln>
                <a:headEnd w="sm" len="lg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88" name="Conector recto de flecha 1098">
                <a:extLst>
                  <a:ext uri="{FF2B5EF4-FFF2-40B4-BE49-F238E27FC236}">
                    <a16:creationId xmlns:a16="http://schemas.microsoft.com/office/drawing/2014/main" id="{5B84EA02-65B6-897B-A3C3-61147F3E9CD5}"/>
                  </a:ext>
                </a:extLst>
              </p:cNvPr>
              <p:cNvCxnSpPr>
                <a:cxnSpLocks/>
                <a:stCxn id="326" idx="3"/>
              </p:cNvCxnSpPr>
              <p:nvPr/>
            </p:nvCxnSpPr>
            <p:spPr>
              <a:xfrm>
                <a:off x="7770402" y="4197813"/>
                <a:ext cx="98043" cy="430223"/>
              </a:xfrm>
              <a:prstGeom prst="straightConnector1">
                <a:avLst/>
              </a:prstGeom>
              <a:ln>
                <a:headEnd w="sm" len="lg"/>
                <a:tailEnd type="triangle" w="sm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106" name="Grupo 1106">
              <a:extLst>
                <a:ext uri="{FF2B5EF4-FFF2-40B4-BE49-F238E27FC236}">
                  <a16:creationId xmlns:a16="http://schemas.microsoft.com/office/drawing/2014/main" id="{F68CD450-BBC4-ADBA-BE88-5F694003754B}"/>
                </a:ext>
              </a:extLst>
            </p:cNvPr>
            <p:cNvGrpSpPr/>
            <p:nvPr/>
          </p:nvGrpSpPr>
          <p:grpSpPr>
            <a:xfrm>
              <a:off x="10558524" y="604657"/>
              <a:ext cx="1497153" cy="2262418"/>
              <a:chOff x="10558524" y="604657"/>
              <a:chExt cx="1497153" cy="2262418"/>
            </a:xfrm>
          </p:grpSpPr>
          <p:grpSp>
            <p:nvGrpSpPr>
              <p:cNvPr id="1095" name="Grupo 1028">
                <a:extLst>
                  <a:ext uri="{FF2B5EF4-FFF2-40B4-BE49-F238E27FC236}">
                    <a16:creationId xmlns:a16="http://schemas.microsoft.com/office/drawing/2014/main" id="{28BF5105-4C55-2A54-73F5-FAF5ED4A6D25}"/>
                  </a:ext>
                </a:extLst>
              </p:cNvPr>
              <p:cNvGrpSpPr/>
              <p:nvPr/>
            </p:nvGrpSpPr>
            <p:grpSpPr>
              <a:xfrm>
                <a:off x="10558524" y="604657"/>
                <a:ext cx="1497153" cy="2244431"/>
                <a:chOff x="889871" y="4973118"/>
                <a:chExt cx="6879372" cy="1599707"/>
              </a:xfrm>
            </p:grpSpPr>
            <p:sp>
              <p:nvSpPr>
                <p:cNvPr id="1103" name="Rectángulo: esquinas redondeadas 1036">
                  <a:extLst>
                    <a:ext uri="{FF2B5EF4-FFF2-40B4-BE49-F238E27FC236}">
                      <a16:creationId xmlns:a16="http://schemas.microsoft.com/office/drawing/2014/main" id="{3ECB9B95-D85C-675E-2D8D-6EFA135FB245}"/>
                    </a:ext>
                  </a:extLst>
                </p:cNvPr>
                <p:cNvSpPr/>
                <p:nvPr/>
              </p:nvSpPr>
              <p:spPr>
                <a:xfrm>
                  <a:off x="1572422" y="5022339"/>
                  <a:ext cx="5815926" cy="1550486"/>
                </a:xfrm>
                <a:prstGeom prst="roundRect">
                  <a:avLst>
                    <a:gd name="adj" fmla="val 6011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1104" name="Conector recto 1038">
                  <a:extLst>
                    <a:ext uri="{FF2B5EF4-FFF2-40B4-BE49-F238E27FC236}">
                      <a16:creationId xmlns:a16="http://schemas.microsoft.com/office/drawing/2014/main" id="{14165481-2C5B-5394-3045-F157E388670F}"/>
                    </a:ext>
                  </a:extLst>
                </p:cNvPr>
                <p:cNvCxnSpPr/>
                <p:nvPr/>
              </p:nvCxnSpPr>
              <p:spPr>
                <a:xfrm>
                  <a:off x="1566513" y="5225838"/>
                  <a:ext cx="5821389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05" name="CuadroTexto 1040">
                  <a:extLst>
                    <a:ext uri="{FF2B5EF4-FFF2-40B4-BE49-F238E27FC236}">
                      <a16:creationId xmlns:a16="http://schemas.microsoft.com/office/drawing/2014/main" id="{7FFD955D-A629-2ED0-3874-8669A89C6927}"/>
                    </a:ext>
                  </a:extLst>
                </p:cNvPr>
                <p:cNvSpPr txBox="1"/>
                <p:nvPr/>
              </p:nvSpPr>
              <p:spPr>
                <a:xfrm>
                  <a:off x="889871" y="4973118"/>
                  <a:ext cx="6879372" cy="2851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1000" b="1"/>
                    <a:t>CANALES DE ATENCIÓN</a:t>
                  </a:r>
                </a:p>
              </p:txBody>
            </p:sp>
          </p:grpSp>
          <p:sp>
            <p:nvSpPr>
              <p:cNvPr id="1096" name="Rectángulo: esquinas redondeadas 1030">
                <a:extLst>
                  <a:ext uri="{FF2B5EF4-FFF2-40B4-BE49-F238E27FC236}">
                    <a16:creationId xmlns:a16="http://schemas.microsoft.com/office/drawing/2014/main" id="{88D06456-D3CF-126F-5B47-04C2A7DAE23E}"/>
                  </a:ext>
                </a:extLst>
              </p:cNvPr>
              <p:cNvSpPr/>
              <p:nvPr/>
            </p:nvSpPr>
            <p:spPr>
              <a:xfrm>
                <a:off x="10825480" y="1049317"/>
                <a:ext cx="1065926" cy="219600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b="1">
                    <a:solidFill>
                      <a:schemeClr val="tx1"/>
                    </a:solidFill>
                  </a:rPr>
                  <a:t>147</a:t>
                </a:r>
              </a:p>
            </p:txBody>
          </p:sp>
          <p:sp>
            <p:nvSpPr>
              <p:cNvPr id="1097" name="Rectángulo: esquinas redondeadas 1032">
                <a:extLst>
                  <a:ext uri="{FF2B5EF4-FFF2-40B4-BE49-F238E27FC236}">
                    <a16:creationId xmlns:a16="http://schemas.microsoft.com/office/drawing/2014/main" id="{83D47D1B-9E4C-1735-655A-12972CDCD966}"/>
                  </a:ext>
                </a:extLst>
              </p:cNvPr>
              <p:cNvSpPr/>
              <p:nvPr/>
            </p:nvSpPr>
            <p:spPr>
              <a:xfrm>
                <a:off x="10825480" y="1305667"/>
                <a:ext cx="1065926" cy="219600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b="1">
                    <a:solidFill>
                      <a:schemeClr val="tx1"/>
                    </a:solidFill>
                  </a:rPr>
                  <a:t>CRM (</a:t>
                </a:r>
                <a:r>
                  <a:rPr lang="es-AR" sz="1000" b="1" err="1">
                    <a:solidFill>
                      <a:schemeClr val="tx1"/>
                    </a:solidFill>
                  </a:rPr>
                  <a:t>Deleg</a:t>
                </a:r>
                <a:r>
                  <a:rPr lang="es-AR" sz="1000" b="1">
                    <a:solidFill>
                      <a:schemeClr val="tx1"/>
                    </a:solidFill>
                  </a:rPr>
                  <a:t>.)</a:t>
                </a:r>
              </a:p>
            </p:txBody>
          </p:sp>
          <p:sp>
            <p:nvSpPr>
              <p:cNvPr id="1098" name="Rectángulo: esquinas redondeadas 1034">
                <a:extLst>
                  <a:ext uri="{FF2B5EF4-FFF2-40B4-BE49-F238E27FC236}">
                    <a16:creationId xmlns:a16="http://schemas.microsoft.com/office/drawing/2014/main" id="{C29B7BB0-F0F2-E4F2-0707-C269942B4BD2}"/>
                  </a:ext>
                </a:extLst>
              </p:cNvPr>
              <p:cNvSpPr/>
              <p:nvPr/>
            </p:nvSpPr>
            <p:spPr>
              <a:xfrm>
                <a:off x="10742854" y="1579543"/>
                <a:ext cx="1231178" cy="173697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b="1">
                    <a:solidFill>
                      <a:schemeClr val="tx1"/>
                    </a:solidFill>
                  </a:rPr>
                  <a:t>AUDIO a TEXTO</a:t>
                </a:r>
              </a:p>
            </p:txBody>
          </p:sp>
          <p:sp>
            <p:nvSpPr>
              <p:cNvPr id="1099" name="Rectángulo: esquinas redondeadas 1042">
                <a:extLst>
                  <a:ext uri="{FF2B5EF4-FFF2-40B4-BE49-F238E27FC236}">
                    <a16:creationId xmlns:a16="http://schemas.microsoft.com/office/drawing/2014/main" id="{C94F515C-88E7-1486-CC12-6571B36164D6}"/>
                  </a:ext>
                </a:extLst>
              </p:cNvPr>
              <p:cNvSpPr/>
              <p:nvPr/>
            </p:nvSpPr>
            <p:spPr>
              <a:xfrm>
                <a:off x="10742854" y="1837108"/>
                <a:ext cx="1231178" cy="173697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b="1">
                    <a:solidFill>
                      <a:schemeClr val="tx1"/>
                    </a:solidFill>
                  </a:rPr>
                  <a:t>REDES SOCIALES</a:t>
                </a:r>
              </a:p>
            </p:txBody>
          </p:sp>
          <p:sp>
            <p:nvSpPr>
              <p:cNvPr id="1100" name="Rectángulo: esquinas redondeadas 1044">
                <a:extLst>
                  <a:ext uri="{FF2B5EF4-FFF2-40B4-BE49-F238E27FC236}">
                    <a16:creationId xmlns:a16="http://schemas.microsoft.com/office/drawing/2014/main" id="{51D84524-1400-30D5-1F53-87F87AEC5D53}"/>
                  </a:ext>
                </a:extLst>
              </p:cNvPr>
              <p:cNvSpPr/>
              <p:nvPr/>
            </p:nvSpPr>
            <p:spPr>
              <a:xfrm>
                <a:off x="10825480" y="2075287"/>
                <a:ext cx="1065926" cy="219600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b="1">
                    <a:solidFill>
                      <a:schemeClr val="tx1"/>
                    </a:solidFill>
                  </a:rPr>
                  <a:t>MI BARRIO</a:t>
                </a:r>
              </a:p>
            </p:txBody>
          </p:sp>
          <p:sp>
            <p:nvSpPr>
              <p:cNvPr id="1101" name="Rectángulo: esquinas redondeadas 1045">
                <a:extLst>
                  <a:ext uri="{FF2B5EF4-FFF2-40B4-BE49-F238E27FC236}">
                    <a16:creationId xmlns:a16="http://schemas.microsoft.com/office/drawing/2014/main" id="{A224239E-C4B0-F49A-FEA6-54B9DFF5048F}"/>
                  </a:ext>
                </a:extLst>
              </p:cNvPr>
              <p:cNvSpPr/>
              <p:nvPr/>
            </p:nvSpPr>
            <p:spPr>
              <a:xfrm>
                <a:off x="10825480" y="2331827"/>
                <a:ext cx="1065926" cy="219600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b="1">
                    <a:solidFill>
                      <a:schemeClr val="tx1"/>
                    </a:solidFill>
                  </a:rPr>
                  <a:t>BOT - VICENTE</a:t>
                </a:r>
              </a:p>
            </p:txBody>
          </p:sp>
          <p:sp>
            <p:nvSpPr>
              <p:cNvPr id="1102" name="CuadroTexto 1046">
                <a:extLst>
                  <a:ext uri="{FF2B5EF4-FFF2-40B4-BE49-F238E27FC236}">
                    <a16:creationId xmlns:a16="http://schemas.microsoft.com/office/drawing/2014/main" id="{123119B6-71BC-B4A2-35AE-0FBDB3CB8808}"/>
                  </a:ext>
                </a:extLst>
              </p:cNvPr>
              <p:cNvSpPr txBox="1"/>
              <p:nvPr/>
            </p:nvSpPr>
            <p:spPr>
              <a:xfrm rot="5400000">
                <a:off x="11191240" y="2483837"/>
                <a:ext cx="3663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b="1"/>
                  <a:t>…</a:t>
                </a:r>
              </a:p>
            </p:txBody>
          </p:sp>
        </p:grpSp>
        <p:cxnSp>
          <p:nvCxnSpPr>
            <p:cNvPr id="1108" name="Conector: curvado 1">
              <a:extLst>
                <a:ext uri="{FF2B5EF4-FFF2-40B4-BE49-F238E27FC236}">
                  <a16:creationId xmlns:a16="http://schemas.microsoft.com/office/drawing/2014/main" id="{C36ECE26-4ED2-0F37-C646-81F002A425A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740049" y="2254344"/>
              <a:ext cx="596320" cy="126231"/>
            </a:xfrm>
            <a:prstGeom prst="curvedConnector3">
              <a:avLst/>
            </a:prstGeom>
            <a:ln>
              <a:headEnd type="triangle" w="sm" len="lg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0" name="Conector: curvado 4">
              <a:extLst>
                <a:ext uri="{FF2B5EF4-FFF2-40B4-BE49-F238E27FC236}">
                  <a16:creationId xmlns:a16="http://schemas.microsoft.com/office/drawing/2014/main" id="{B44C4498-69B2-115C-87D2-0BEBA88F8C27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247945" y="1795860"/>
              <a:ext cx="546909" cy="1092610"/>
            </a:xfrm>
            <a:prstGeom prst="curvedConnector3">
              <a:avLst>
                <a:gd name="adj1" fmla="val 63004"/>
              </a:avLst>
            </a:prstGeom>
            <a:ln>
              <a:headEnd type="triangle" w="sm" len="lg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2" name="Conector: curvado 5">
              <a:extLst>
                <a:ext uri="{FF2B5EF4-FFF2-40B4-BE49-F238E27FC236}">
                  <a16:creationId xmlns:a16="http://schemas.microsoft.com/office/drawing/2014/main" id="{51535138-FCCD-6E98-C4F7-9C83D9B138C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724553" y="1275936"/>
              <a:ext cx="590224" cy="2089142"/>
            </a:xfrm>
            <a:prstGeom prst="curvedConnector3">
              <a:avLst>
                <a:gd name="adj1" fmla="val 54303"/>
              </a:avLst>
            </a:prstGeom>
            <a:ln>
              <a:headEnd type="triangle" w="sm" len="lg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4" name="Conector: curvado 6">
              <a:extLst>
                <a:ext uri="{FF2B5EF4-FFF2-40B4-BE49-F238E27FC236}">
                  <a16:creationId xmlns:a16="http://schemas.microsoft.com/office/drawing/2014/main" id="{1B981995-754D-14B2-F274-61863C12DBB1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343297" y="657192"/>
              <a:ext cx="590224" cy="3326630"/>
            </a:xfrm>
            <a:prstGeom prst="curvedConnector3">
              <a:avLst>
                <a:gd name="adj1" fmla="val 42254"/>
              </a:avLst>
            </a:prstGeom>
            <a:ln>
              <a:headEnd type="triangle" w="sm" len="lg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6" name="Conector: curvado 10">
              <a:extLst>
                <a:ext uri="{FF2B5EF4-FFF2-40B4-BE49-F238E27FC236}">
                  <a16:creationId xmlns:a16="http://schemas.microsoft.com/office/drawing/2014/main" id="{40808E8F-3D73-1AE2-FB72-06FDE9D7A92C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6818785" y="175608"/>
              <a:ext cx="596320" cy="4283702"/>
            </a:xfrm>
            <a:prstGeom prst="curvedConnector3">
              <a:avLst>
                <a:gd name="adj1" fmla="val 31258"/>
              </a:avLst>
            </a:prstGeom>
            <a:ln>
              <a:headEnd type="triangle" w="sm" len="lg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36" name="Grupo 12">
              <a:extLst>
                <a:ext uri="{FF2B5EF4-FFF2-40B4-BE49-F238E27FC236}">
                  <a16:creationId xmlns:a16="http://schemas.microsoft.com/office/drawing/2014/main" id="{F1AA8BB6-AD2F-B748-2DC8-45404EB27DE6}"/>
                </a:ext>
              </a:extLst>
            </p:cNvPr>
            <p:cNvGrpSpPr/>
            <p:nvPr/>
          </p:nvGrpSpPr>
          <p:grpSpPr>
            <a:xfrm>
              <a:off x="1558890" y="658930"/>
              <a:ext cx="2929420" cy="1403684"/>
              <a:chOff x="1558890" y="1291390"/>
              <a:chExt cx="2929420" cy="1403684"/>
            </a:xfrm>
          </p:grpSpPr>
          <p:grpSp>
            <p:nvGrpSpPr>
              <p:cNvPr id="1118" name="Grupo 13">
                <a:extLst>
                  <a:ext uri="{FF2B5EF4-FFF2-40B4-BE49-F238E27FC236}">
                    <a16:creationId xmlns:a16="http://schemas.microsoft.com/office/drawing/2014/main" id="{089E353C-6EFA-2C9E-CD10-18401335B144}"/>
                  </a:ext>
                </a:extLst>
              </p:cNvPr>
              <p:cNvGrpSpPr/>
              <p:nvPr/>
            </p:nvGrpSpPr>
            <p:grpSpPr>
              <a:xfrm>
                <a:off x="1558890" y="1291390"/>
                <a:ext cx="2929420" cy="1403684"/>
                <a:chOff x="1558890" y="1291390"/>
                <a:chExt cx="2929420" cy="1403684"/>
              </a:xfrm>
            </p:grpSpPr>
            <p:sp>
              <p:nvSpPr>
                <p:cNvPr id="1123" name="Rectángulo: esquinas redondeadas 20">
                  <a:extLst>
                    <a:ext uri="{FF2B5EF4-FFF2-40B4-BE49-F238E27FC236}">
                      <a16:creationId xmlns:a16="http://schemas.microsoft.com/office/drawing/2014/main" id="{B1487B33-6246-7FC2-C000-A2E2B6CDE41F}"/>
                    </a:ext>
                  </a:extLst>
                </p:cNvPr>
                <p:cNvSpPr/>
                <p:nvPr/>
              </p:nvSpPr>
              <p:spPr>
                <a:xfrm>
                  <a:off x="1568922" y="1291390"/>
                  <a:ext cx="2839452" cy="1403684"/>
                </a:xfrm>
                <a:prstGeom prst="roundRect">
                  <a:avLst>
                    <a:gd name="adj" fmla="val 6011"/>
                  </a:avLst>
                </a:prstGeom>
                <a:solidFill>
                  <a:schemeClr val="accent6">
                    <a:lumMod val="60000"/>
                    <a:lumOff val="4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1124" name="Conector recto 21">
                  <a:extLst>
                    <a:ext uri="{FF2B5EF4-FFF2-40B4-BE49-F238E27FC236}">
                      <a16:creationId xmlns:a16="http://schemas.microsoft.com/office/drawing/2014/main" id="{5BF93203-7F4F-2CC0-A5C6-AC8A74B3C569}"/>
                    </a:ext>
                  </a:extLst>
                </p:cNvPr>
                <p:cNvCxnSpPr/>
                <p:nvPr/>
              </p:nvCxnSpPr>
              <p:spPr>
                <a:xfrm>
                  <a:off x="1568922" y="1607820"/>
                  <a:ext cx="2839452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25" name="CuadroTexto 25">
                  <a:extLst>
                    <a:ext uri="{FF2B5EF4-FFF2-40B4-BE49-F238E27FC236}">
                      <a16:creationId xmlns:a16="http://schemas.microsoft.com/office/drawing/2014/main" id="{1661127F-3D21-2132-2D58-F5AFA5F376D3}"/>
                    </a:ext>
                  </a:extLst>
                </p:cNvPr>
                <p:cNvSpPr txBox="1"/>
                <p:nvPr/>
              </p:nvSpPr>
              <p:spPr>
                <a:xfrm>
                  <a:off x="1558890" y="1324193"/>
                  <a:ext cx="2772208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1000" b="1"/>
                    <a:t>AAA: Autenticación / Autorización / Auditoría</a:t>
                  </a:r>
                </a:p>
              </p:txBody>
            </p:sp>
            <p:grpSp>
              <p:nvGrpSpPr>
                <p:cNvPr id="1126" name="Grupo 33">
                  <a:extLst>
                    <a:ext uri="{FF2B5EF4-FFF2-40B4-BE49-F238E27FC236}">
                      <a16:creationId xmlns:a16="http://schemas.microsoft.com/office/drawing/2014/main" id="{581BB2A5-D81B-F9E1-4FDB-9A46B06A0243}"/>
                    </a:ext>
                  </a:extLst>
                </p:cNvPr>
                <p:cNvGrpSpPr/>
                <p:nvPr/>
              </p:nvGrpSpPr>
              <p:grpSpPr>
                <a:xfrm>
                  <a:off x="1625376" y="2097051"/>
                  <a:ext cx="1068013" cy="465221"/>
                  <a:chOff x="1625376" y="2097051"/>
                  <a:chExt cx="1068013" cy="465221"/>
                </a:xfrm>
              </p:grpSpPr>
              <p:sp>
                <p:nvSpPr>
                  <p:cNvPr id="1132" name="Diagrama de flujo: disco magnético 45">
                    <a:extLst>
                      <a:ext uri="{FF2B5EF4-FFF2-40B4-BE49-F238E27FC236}">
                        <a16:creationId xmlns:a16="http://schemas.microsoft.com/office/drawing/2014/main" id="{A7D86B98-D22F-C7BE-7EDC-DACA0D3A6D98}"/>
                      </a:ext>
                    </a:extLst>
                  </p:cNvPr>
                  <p:cNvSpPr/>
                  <p:nvPr/>
                </p:nvSpPr>
                <p:spPr>
                  <a:xfrm>
                    <a:off x="1803052" y="2097051"/>
                    <a:ext cx="890337" cy="465221"/>
                  </a:xfrm>
                  <a:prstGeom prst="flowChartMagneticDisk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AR">
                        <a:solidFill>
                          <a:schemeClr val="tx1"/>
                        </a:solidFill>
                      </a:rPr>
                      <a:t>AD</a:t>
                    </a:r>
                  </a:p>
                </p:txBody>
              </p:sp>
              <p:grpSp>
                <p:nvGrpSpPr>
                  <p:cNvPr id="1133" name="Grupo 46">
                    <a:extLst>
                      <a:ext uri="{FF2B5EF4-FFF2-40B4-BE49-F238E27FC236}">
                        <a16:creationId xmlns:a16="http://schemas.microsoft.com/office/drawing/2014/main" id="{8F6F3659-FA3F-0147-0466-2226B4AE2123}"/>
                      </a:ext>
                    </a:extLst>
                  </p:cNvPr>
                  <p:cNvGrpSpPr/>
                  <p:nvPr/>
                </p:nvGrpSpPr>
                <p:grpSpPr>
                  <a:xfrm>
                    <a:off x="1625376" y="2241457"/>
                    <a:ext cx="357478" cy="215444"/>
                    <a:chOff x="1398300" y="3782221"/>
                    <a:chExt cx="357478" cy="215444"/>
                  </a:xfrm>
                </p:grpSpPr>
                <p:sp>
                  <p:nvSpPr>
                    <p:cNvPr id="1134" name="Globo: flecha derecha e izquierda 47">
                      <a:extLst>
                        <a:ext uri="{FF2B5EF4-FFF2-40B4-BE49-F238E27FC236}">
                          <a16:creationId xmlns:a16="http://schemas.microsoft.com/office/drawing/2014/main" id="{4673E6F4-9088-1852-0E9B-A05C1DCB9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8300" y="3799840"/>
                      <a:ext cx="352398" cy="180207"/>
                    </a:xfrm>
                    <a:prstGeom prst="leftRightArrowCallou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AR" sz="6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35" name="CuadroTexto 1026">
                      <a:extLst>
                        <a:ext uri="{FF2B5EF4-FFF2-40B4-BE49-F238E27FC236}">
                          <a16:creationId xmlns:a16="http://schemas.microsoft.com/office/drawing/2014/main" id="{5BED7D6B-94F8-8097-1F10-4BDBA08BF03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9566" y="3782221"/>
                      <a:ext cx="3362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AR" sz="800"/>
                        <a:t>API</a:t>
                      </a:r>
                    </a:p>
                  </p:txBody>
                </p:sp>
              </p:grpSp>
            </p:grpSp>
            <p:grpSp>
              <p:nvGrpSpPr>
                <p:cNvPr id="1127" name="Grupo 34">
                  <a:extLst>
                    <a:ext uri="{FF2B5EF4-FFF2-40B4-BE49-F238E27FC236}">
                      <a16:creationId xmlns:a16="http://schemas.microsoft.com/office/drawing/2014/main" id="{AA8F77CE-3E82-70B4-F178-B5575FE4F54C}"/>
                    </a:ext>
                  </a:extLst>
                </p:cNvPr>
                <p:cNvGrpSpPr/>
                <p:nvPr/>
              </p:nvGrpSpPr>
              <p:grpSpPr>
                <a:xfrm>
                  <a:off x="2974849" y="2090954"/>
                  <a:ext cx="1513461" cy="465221"/>
                  <a:chOff x="2974849" y="2090954"/>
                  <a:chExt cx="1513461" cy="465221"/>
                </a:xfrm>
              </p:grpSpPr>
              <p:sp>
                <p:nvSpPr>
                  <p:cNvPr id="1128" name="Diagrama de flujo: disco magnético 35">
                    <a:extLst>
                      <a:ext uri="{FF2B5EF4-FFF2-40B4-BE49-F238E27FC236}">
                        <a16:creationId xmlns:a16="http://schemas.microsoft.com/office/drawing/2014/main" id="{5F1AAC4A-462B-72E9-AE71-A5CF7DBB04CF}"/>
                      </a:ext>
                    </a:extLst>
                  </p:cNvPr>
                  <p:cNvSpPr/>
                  <p:nvPr/>
                </p:nvSpPr>
                <p:spPr>
                  <a:xfrm>
                    <a:off x="2974849" y="2090954"/>
                    <a:ext cx="1328928" cy="465221"/>
                  </a:xfrm>
                  <a:prstGeom prst="flowChartMagneticDisk">
                    <a:avLst/>
                  </a:prstGeom>
                  <a:gradFill flip="none" rotWithShape="1">
                    <a:gsLst>
                      <a:gs pos="0">
                        <a:schemeClr val="accent1">
                          <a:tint val="66000"/>
                          <a:satMod val="160000"/>
                        </a:schemeClr>
                      </a:gs>
                      <a:gs pos="50000">
                        <a:schemeClr val="accent1">
                          <a:tint val="44500"/>
                          <a:satMod val="160000"/>
                        </a:schemeClr>
                      </a:gs>
                      <a:gs pos="100000">
                        <a:schemeClr val="accent1">
                          <a:tint val="23500"/>
                          <a:satMod val="160000"/>
                        </a:schemeClr>
                      </a:gs>
                    </a:gsLst>
                    <a:lin ang="0" scaled="1"/>
                    <a:tileRect/>
                  </a:gra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AR">
                        <a:solidFill>
                          <a:schemeClr val="tx1"/>
                        </a:solidFill>
                      </a:rPr>
                      <a:t>KEYCLOAK</a:t>
                    </a:r>
                  </a:p>
                </p:txBody>
              </p:sp>
              <p:grpSp>
                <p:nvGrpSpPr>
                  <p:cNvPr id="1129" name="Grupo 39">
                    <a:extLst>
                      <a:ext uri="{FF2B5EF4-FFF2-40B4-BE49-F238E27FC236}">
                        <a16:creationId xmlns:a16="http://schemas.microsoft.com/office/drawing/2014/main" id="{CB6535DB-993B-B4DF-1DE2-1C065349F124}"/>
                      </a:ext>
                    </a:extLst>
                  </p:cNvPr>
                  <p:cNvGrpSpPr/>
                  <p:nvPr/>
                </p:nvGrpSpPr>
                <p:grpSpPr>
                  <a:xfrm>
                    <a:off x="4130832" y="2235361"/>
                    <a:ext cx="357478" cy="215444"/>
                    <a:chOff x="1398300" y="3782221"/>
                    <a:chExt cx="357478" cy="215444"/>
                  </a:xfrm>
                </p:grpSpPr>
                <p:sp>
                  <p:nvSpPr>
                    <p:cNvPr id="1130" name="Globo: flecha derecha e izquierda 40">
                      <a:extLst>
                        <a:ext uri="{FF2B5EF4-FFF2-40B4-BE49-F238E27FC236}">
                          <a16:creationId xmlns:a16="http://schemas.microsoft.com/office/drawing/2014/main" id="{D7C72FA4-BA54-2D76-D276-221E93983D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98300" y="3799840"/>
                      <a:ext cx="352398" cy="180207"/>
                    </a:xfrm>
                    <a:prstGeom prst="leftRightArrowCallout">
                      <a:avLst/>
                    </a:prstGeom>
                    <a:solidFill>
                      <a:schemeClr val="accent1">
                        <a:lumMod val="40000"/>
                        <a:lumOff val="60000"/>
                      </a:schemeClr>
                    </a:solidFill>
                    <a:ln w="3175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s-AR" sz="60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131" name="CuadroTexto 44">
                      <a:extLst>
                        <a:ext uri="{FF2B5EF4-FFF2-40B4-BE49-F238E27FC236}">
                          <a16:creationId xmlns:a16="http://schemas.microsoft.com/office/drawing/2014/main" id="{88D4D9A1-9E1F-C02E-CF4D-5D6D875E0E5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9566" y="3782221"/>
                      <a:ext cx="336212" cy="21544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s-AR" sz="800"/>
                        <a:t>API</a:t>
                      </a:r>
                    </a:p>
                  </p:txBody>
                </p:sp>
              </p:grpSp>
            </p:grpSp>
          </p:grpSp>
          <p:pic>
            <p:nvPicPr>
              <p:cNvPr id="1119" name="Picture 26" descr="Key, lock, locked, protection, security, private key, public key icon -  Download on Iconfinder">
                <a:extLst>
                  <a:ext uri="{FF2B5EF4-FFF2-40B4-BE49-F238E27FC236}">
                    <a16:creationId xmlns:a16="http://schemas.microsoft.com/office/drawing/2014/main" id="{1440F8E6-397A-065D-F404-7533E14EC1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3489513" y="1536602"/>
                <a:ext cx="403041" cy="403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0" name="Picture 26" descr="Key, lock, locked, protection, security, private key, public key icon -  Download on Iconfinder">
                <a:extLst>
                  <a:ext uri="{FF2B5EF4-FFF2-40B4-BE49-F238E27FC236}">
                    <a16:creationId xmlns:a16="http://schemas.microsoft.com/office/drawing/2014/main" id="{52684CB2-1799-3C85-A99B-6B8273E777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>
                <a:off x="2029688" y="1536603"/>
                <a:ext cx="403041" cy="4030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21" name="CuadroTexto 18">
                <a:extLst>
                  <a:ext uri="{FF2B5EF4-FFF2-40B4-BE49-F238E27FC236}">
                    <a16:creationId xmlns:a16="http://schemas.microsoft.com/office/drawing/2014/main" id="{4F272630-3F56-81C6-14FD-9ABE77E851F5}"/>
                  </a:ext>
                </a:extLst>
              </p:cNvPr>
              <p:cNvSpPr txBox="1"/>
              <p:nvPr/>
            </p:nvSpPr>
            <p:spPr>
              <a:xfrm>
                <a:off x="1777151" y="1746261"/>
                <a:ext cx="10099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800" b="1"/>
                  <a:t>Acceso Agentes Municipales</a:t>
                </a:r>
              </a:p>
            </p:txBody>
          </p:sp>
          <p:sp>
            <p:nvSpPr>
              <p:cNvPr id="1122" name="CuadroTexto 19">
                <a:extLst>
                  <a:ext uri="{FF2B5EF4-FFF2-40B4-BE49-F238E27FC236}">
                    <a16:creationId xmlns:a16="http://schemas.microsoft.com/office/drawing/2014/main" id="{F58ACB0D-425E-2B92-8103-68E01EF4F8BC}"/>
                  </a:ext>
                </a:extLst>
              </p:cNvPr>
              <p:cNvSpPr txBox="1"/>
              <p:nvPr/>
            </p:nvSpPr>
            <p:spPr>
              <a:xfrm>
                <a:off x="3238133" y="1794124"/>
                <a:ext cx="918127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 b="1"/>
                  <a:t>Acceso Vecinos</a:t>
                </a:r>
              </a:p>
            </p:txBody>
          </p:sp>
        </p:grpSp>
        <p:cxnSp>
          <p:nvCxnSpPr>
            <p:cNvPr id="1138" name="Conector: curvado 2">
              <a:extLst>
                <a:ext uri="{FF2B5EF4-FFF2-40B4-BE49-F238E27FC236}">
                  <a16:creationId xmlns:a16="http://schemas.microsoft.com/office/drawing/2014/main" id="{EB698C14-31EA-BC34-275D-16AC3D4FFDB0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961252" y="1601776"/>
              <a:ext cx="691904" cy="1335781"/>
            </a:xfrm>
            <a:prstGeom prst="curvedConnector3">
              <a:avLst>
                <a:gd name="adj1" fmla="val 50000"/>
              </a:avLst>
            </a:prstGeom>
            <a:ln>
              <a:headEnd type="triangle" w="sm" len="lg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40" name="Conector: curvado 3">
              <a:extLst>
                <a:ext uri="{FF2B5EF4-FFF2-40B4-BE49-F238E27FC236}">
                  <a16:creationId xmlns:a16="http://schemas.microsoft.com/office/drawing/2014/main" id="{5F87A722-A96A-C023-589F-720F0C33845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268755" y="909279"/>
              <a:ext cx="685807" cy="2726873"/>
            </a:xfrm>
            <a:prstGeom prst="curvedConnector3">
              <a:avLst>
                <a:gd name="adj1" fmla="val 50000"/>
              </a:avLst>
            </a:prstGeom>
            <a:ln>
              <a:headEnd type="triangle" w="sm" len="lg"/>
              <a:tailEnd type="triangle" w="sm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48" name="Grupo 1031">
              <a:extLst>
                <a:ext uri="{FF2B5EF4-FFF2-40B4-BE49-F238E27FC236}">
                  <a16:creationId xmlns:a16="http://schemas.microsoft.com/office/drawing/2014/main" id="{ED575685-8CCB-1BCB-51D8-BD02E9018F57}"/>
                </a:ext>
              </a:extLst>
            </p:cNvPr>
            <p:cNvGrpSpPr/>
            <p:nvPr/>
          </p:nvGrpSpPr>
          <p:grpSpPr>
            <a:xfrm>
              <a:off x="1874060" y="2501776"/>
              <a:ext cx="4808341" cy="404269"/>
              <a:chOff x="1874060" y="2382904"/>
              <a:chExt cx="4808341" cy="404269"/>
            </a:xfrm>
          </p:grpSpPr>
          <p:sp>
            <p:nvSpPr>
              <p:cNvPr id="1142" name="Rectángulo: esquinas redondeadas 1047">
                <a:extLst>
                  <a:ext uri="{FF2B5EF4-FFF2-40B4-BE49-F238E27FC236}">
                    <a16:creationId xmlns:a16="http://schemas.microsoft.com/office/drawing/2014/main" id="{47211C5E-D358-48FA-148F-80EF1CA15636}"/>
                  </a:ext>
                </a:extLst>
              </p:cNvPr>
              <p:cNvSpPr/>
              <p:nvPr/>
            </p:nvSpPr>
            <p:spPr>
              <a:xfrm>
                <a:off x="1874060" y="2489231"/>
                <a:ext cx="743071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200" b="1">
                    <a:solidFill>
                      <a:schemeClr val="tx1"/>
                    </a:solidFill>
                  </a:rPr>
                  <a:t>APPS</a:t>
                </a:r>
              </a:p>
            </p:txBody>
          </p:sp>
          <p:sp>
            <p:nvSpPr>
              <p:cNvPr id="1143" name="Rectángulo: esquinas redondeadas 1048">
                <a:extLst>
                  <a:ext uri="{FF2B5EF4-FFF2-40B4-BE49-F238E27FC236}">
                    <a16:creationId xmlns:a16="http://schemas.microsoft.com/office/drawing/2014/main" id="{D299963E-F046-3621-AE76-1236A45A93EB}"/>
                  </a:ext>
                </a:extLst>
              </p:cNvPr>
              <p:cNvSpPr/>
              <p:nvPr/>
            </p:nvSpPr>
            <p:spPr>
              <a:xfrm>
                <a:off x="2784333" y="2489231"/>
                <a:ext cx="743071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200" b="1">
                    <a:solidFill>
                      <a:schemeClr val="tx1"/>
                    </a:solidFill>
                  </a:rPr>
                  <a:t>APPS</a:t>
                </a:r>
              </a:p>
            </p:txBody>
          </p:sp>
          <p:sp>
            <p:nvSpPr>
              <p:cNvPr id="1144" name="Rectángulo: esquinas redondeadas 1050">
                <a:extLst>
                  <a:ext uri="{FF2B5EF4-FFF2-40B4-BE49-F238E27FC236}">
                    <a16:creationId xmlns:a16="http://schemas.microsoft.com/office/drawing/2014/main" id="{255A3E1C-AE91-A157-3F48-4F0A8F90C2BA}"/>
                  </a:ext>
                </a:extLst>
              </p:cNvPr>
              <p:cNvSpPr/>
              <p:nvPr/>
            </p:nvSpPr>
            <p:spPr>
              <a:xfrm>
                <a:off x="4603558" y="2496747"/>
                <a:ext cx="743071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200" b="1">
                    <a:solidFill>
                      <a:schemeClr val="tx1"/>
                    </a:solidFill>
                  </a:rPr>
                  <a:t>APPS</a:t>
                </a:r>
              </a:p>
            </p:txBody>
          </p:sp>
          <p:sp>
            <p:nvSpPr>
              <p:cNvPr id="1145" name="Rectángulo: esquinas redondeadas 1053">
                <a:extLst>
                  <a:ext uri="{FF2B5EF4-FFF2-40B4-BE49-F238E27FC236}">
                    <a16:creationId xmlns:a16="http://schemas.microsoft.com/office/drawing/2014/main" id="{CA018153-0CA1-EEED-7451-D60E979EB853}"/>
                  </a:ext>
                </a:extLst>
              </p:cNvPr>
              <p:cNvSpPr/>
              <p:nvPr/>
            </p:nvSpPr>
            <p:spPr>
              <a:xfrm>
                <a:off x="3691033" y="2489231"/>
                <a:ext cx="743071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200" b="1">
                    <a:solidFill>
                      <a:schemeClr val="tx1"/>
                    </a:solidFill>
                  </a:rPr>
                  <a:t>APPS</a:t>
                </a:r>
              </a:p>
            </p:txBody>
          </p:sp>
          <p:sp>
            <p:nvSpPr>
              <p:cNvPr id="1146" name="Rectángulo: esquinas redondeadas 1054">
                <a:extLst>
                  <a:ext uri="{FF2B5EF4-FFF2-40B4-BE49-F238E27FC236}">
                    <a16:creationId xmlns:a16="http://schemas.microsoft.com/office/drawing/2014/main" id="{535F3C42-01AD-6716-ECB5-437BB7D4CCFD}"/>
                  </a:ext>
                </a:extLst>
              </p:cNvPr>
              <p:cNvSpPr/>
              <p:nvPr/>
            </p:nvSpPr>
            <p:spPr>
              <a:xfrm>
                <a:off x="5939330" y="2489231"/>
                <a:ext cx="743071" cy="290426"/>
              </a:xfrm>
              <a:prstGeom prst="roundRect">
                <a:avLst>
                  <a:gd name="adj" fmla="val 6011"/>
                </a:avLst>
              </a:prstGeom>
              <a:gradFill>
                <a:gsLst>
                  <a:gs pos="0">
                    <a:srgbClr val="CB95CC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</a:gra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200" b="1">
                    <a:solidFill>
                      <a:schemeClr val="tx1"/>
                    </a:solidFill>
                  </a:rPr>
                  <a:t>APPS</a:t>
                </a:r>
              </a:p>
            </p:txBody>
          </p:sp>
          <p:sp>
            <p:nvSpPr>
              <p:cNvPr id="1147" name="CuadroTexto 1056">
                <a:extLst>
                  <a:ext uri="{FF2B5EF4-FFF2-40B4-BE49-F238E27FC236}">
                    <a16:creationId xmlns:a16="http://schemas.microsoft.com/office/drawing/2014/main" id="{24BE8D2D-F491-661D-3FD9-B77E0089F169}"/>
                  </a:ext>
                </a:extLst>
              </p:cNvPr>
              <p:cNvSpPr txBox="1"/>
              <p:nvPr/>
            </p:nvSpPr>
            <p:spPr>
              <a:xfrm>
                <a:off x="5440680" y="2382904"/>
                <a:ext cx="36636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2000" b="1"/>
                  <a:t>…</a:t>
                </a:r>
              </a:p>
            </p:txBody>
          </p:sp>
        </p:grpSp>
        <p:sp>
          <p:nvSpPr>
            <p:cNvPr id="1150" name="Flecha: arriba y abajo 1057">
              <a:extLst>
                <a:ext uri="{FF2B5EF4-FFF2-40B4-BE49-F238E27FC236}">
                  <a16:creationId xmlns:a16="http://schemas.microsoft.com/office/drawing/2014/main" id="{635B8406-73E0-BDCD-7C1A-D2DBEF7C6B34}"/>
                </a:ext>
              </a:extLst>
            </p:cNvPr>
            <p:cNvSpPr/>
            <p:nvPr/>
          </p:nvSpPr>
          <p:spPr>
            <a:xfrm>
              <a:off x="4638306" y="2920191"/>
              <a:ext cx="164665" cy="386293"/>
            </a:xfrm>
            <a:prstGeom prst="up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154" name="Grupo 362">
              <a:extLst>
                <a:ext uri="{FF2B5EF4-FFF2-40B4-BE49-F238E27FC236}">
                  <a16:creationId xmlns:a16="http://schemas.microsoft.com/office/drawing/2014/main" id="{B986B1C8-6410-D7FB-6314-0FEA62E3A04A}"/>
                </a:ext>
              </a:extLst>
            </p:cNvPr>
            <p:cNvGrpSpPr/>
            <p:nvPr/>
          </p:nvGrpSpPr>
          <p:grpSpPr>
            <a:xfrm>
              <a:off x="67209" y="1428046"/>
              <a:ext cx="1490590" cy="1293411"/>
              <a:chOff x="67209" y="2441506"/>
              <a:chExt cx="1490590" cy="1293411"/>
            </a:xfrm>
          </p:grpSpPr>
          <p:pic>
            <p:nvPicPr>
              <p:cNvPr id="1152" name="Picture 20" descr="Qué es un datacenter? Definición y presentación - OVHcloud | OVHcloud Global">
                <a:extLst>
                  <a:ext uri="{FF2B5EF4-FFF2-40B4-BE49-F238E27FC236}">
                    <a16:creationId xmlns:a16="http://schemas.microsoft.com/office/drawing/2014/main" id="{DBBE8019-A8BC-87B7-DA41-0C5DD0EFA7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7209" y="2441506"/>
                <a:ext cx="1490590" cy="11586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53" name="CuadroTexto 361">
                <a:extLst>
                  <a:ext uri="{FF2B5EF4-FFF2-40B4-BE49-F238E27FC236}">
                    <a16:creationId xmlns:a16="http://schemas.microsoft.com/office/drawing/2014/main" id="{5F2F17A3-B40D-8DC4-08BD-6EC4A1C4D63C}"/>
                  </a:ext>
                </a:extLst>
              </p:cNvPr>
              <p:cNvSpPr txBox="1"/>
              <p:nvPr/>
            </p:nvSpPr>
            <p:spPr>
              <a:xfrm>
                <a:off x="298108" y="3519473"/>
                <a:ext cx="94216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/>
                  <a:t>DATACENTERS</a:t>
                </a:r>
              </a:p>
            </p:txBody>
          </p:sp>
        </p:grpSp>
        <p:cxnSp>
          <p:nvCxnSpPr>
            <p:cNvPr id="1156" name="Conector: angular 1108">
              <a:extLst>
                <a:ext uri="{FF2B5EF4-FFF2-40B4-BE49-F238E27FC236}">
                  <a16:creationId xmlns:a16="http://schemas.microsoft.com/office/drawing/2014/main" id="{B39FF246-A5F8-14DE-D150-D0E4EF7B6DD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178679" y="2946673"/>
              <a:ext cx="3557230" cy="229081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8" name="Conector: angular 1123">
              <a:extLst>
                <a:ext uri="{FF2B5EF4-FFF2-40B4-BE49-F238E27FC236}">
                  <a16:creationId xmlns:a16="http://schemas.microsoft.com/office/drawing/2014/main" id="{A29E3D72-A3A2-E561-FA3C-57C5AF0799E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-4509" y="3364204"/>
              <a:ext cx="2578646" cy="389570"/>
            </a:xfrm>
            <a:prstGeom prst="bentConnector3">
              <a:avLst>
                <a:gd name="adj1" fmla="val 8629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60" name="Flecha: arriba y abajo 1143">
              <a:extLst>
                <a:ext uri="{FF2B5EF4-FFF2-40B4-BE49-F238E27FC236}">
                  <a16:creationId xmlns:a16="http://schemas.microsoft.com/office/drawing/2014/main" id="{6995DFDE-CEE1-B813-2C58-BC15945B6B4B}"/>
                </a:ext>
              </a:extLst>
            </p:cNvPr>
            <p:cNvSpPr/>
            <p:nvPr/>
          </p:nvSpPr>
          <p:spPr>
            <a:xfrm rot="16200000">
              <a:off x="8578019" y="1509219"/>
              <a:ext cx="215430" cy="4006666"/>
            </a:xfrm>
            <a:prstGeom prst="upDownArrow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62" name="CuadroTexto 1144">
              <a:extLst>
                <a:ext uri="{FF2B5EF4-FFF2-40B4-BE49-F238E27FC236}">
                  <a16:creationId xmlns:a16="http://schemas.microsoft.com/office/drawing/2014/main" id="{21023380-3009-BE04-F694-8C2D11A371A7}"/>
                </a:ext>
              </a:extLst>
            </p:cNvPr>
            <p:cNvSpPr txBox="1"/>
            <p:nvPr/>
          </p:nvSpPr>
          <p:spPr>
            <a:xfrm>
              <a:off x="8342232" y="3182568"/>
              <a:ext cx="9900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b="1"/>
                <a:t>NOVEDADES</a:t>
              </a:r>
            </a:p>
          </p:txBody>
        </p:sp>
        <p:sp>
          <p:nvSpPr>
            <p:cNvPr id="1164" name="Flecha: a la izquierda y arriba 1145">
              <a:extLst>
                <a:ext uri="{FF2B5EF4-FFF2-40B4-BE49-F238E27FC236}">
                  <a16:creationId xmlns:a16="http://schemas.microsoft.com/office/drawing/2014/main" id="{CCD8CE63-D785-845A-1FD2-308CB96CE4AF}"/>
                </a:ext>
              </a:extLst>
            </p:cNvPr>
            <p:cNvSpPr/>
            <p:nvPr/>
          </p:nvSpPr>
          <p:spPr>
            <a:xfrm>
              <a:off x="6664248" y="2805626"/>
              <a:ext cx="2849021" cy="823848"/>
            </a:xfrm>
            <a:prstGeom prst="leftUpArrow">
              <a:avLst>
                <a:gd name="adj1" fmla="val 10201"/>
                <a:gd name="adj2" fmla="val 12668"/>
                <a:gd name="adj3" fmla="val 15135"/>
              </a:avLst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66" name="CuadroTexto 1146">
              <a:extLst>
                <a:ext uri="{FF2B5EF4-FFF2-40B4-BE49-F238E27FC236}">
                  <a16:creationId xmlns:a16="http://schemas.microsoft.com/office/drawing/2014/main" id="{1DE70EC8-48BF-A9E6-D946-0EBBE7D822EC}"/>
                </a:ext>
              </a:extLst>
            </p:cNvPr>
            <p:cNvSpPr txBox="1"/>
            <p:nvPr/>
          </p:nvSpPr>
          <p:spPr>
            <a:xfrm>
              <a:off x="5891274" y="6163539"/>
              <a:ext cx="134010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200" b="1"/>
                <a:t>TOMADORES de DECISIONES</a:t>
              </a:r>
            </a:p>
          </p:txBody>
        </p:sp>
        <p:cxnSp>
          <p:nvCxnSpPr>
            <p:cNvPr id="1168" name="Conector: curvado 8">
              <a:extLst>
                <a:ext uri="{FF2B5EF4-FFF2-40B4-BE49-F238E27FC236}">
                  <a16:creationId xmlns:a16="http://schemas.microsoft.com/office/drawing/2014/main" id="{1061B0A1-EF48-9843-9618-6299A6261277}"/>
                </a:ext>
              </a:extLst>
            </p:cNvPr>
            <p:cNvCxnSpPr/>
            <p:nvPr/>
          </p:nvCxnSpPr>
          <p:spPr>
            <a:xfrm rot="16200000" flipH="1">
              <a:off x="701685" y="5450144"/>
              <a:ext cx="807193" cy="959072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0" name="Conector: curvado 9">
              <a:extLst>
                <a:ext uri="{FF2B5EF4-FFF2-40B4-BE49-F238E27FC236}">
                  <a16:creationId xmlns:a16="http://schemas.microsoft.com/office/drawing/2014/main" id="{A6A8D24A-C178-39A9-6F33-5B824425A702}"/>
                </a:ext>
              </a:extLst>
            </p:cNvPr>
            <p:cNvCxnSpPr>
              <a:cxnSpLocks/>
            </p:cNvCxnSpPr>
            <p:nvPr/>
          </p:nvCxnSpPr>
          <p:spPr>
            <a:xfrm>
              <a:off x="2781832" y="6333277"/>
              <a:ext cx="2509472" cy="295052"/>
            </a:xfrm>
            <a:prstGeom prst="curved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2" name="Conector: curvado 23">
              <a:extLst>
                <a:ext uri="{FF2B5EF4-FFF2-40B4-BE49-F238E27FC236}">
                  <a16:creationId xmlns:a16="http://schemas.microsoft.com/office/drawing/2014/main" id="{1212CE84-2220-72E6-70C8-75A583B3F9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03151" y="6199420"/>
              <a:ext cx="2809443" cy="472285"/>
            </a:xfrm>
            <a:prstGeom prst="curvedConnector3">
              <a:avLst>
                <a:gd name="adj1" fmla="val 48192"/>
              </a:avLst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4" name="Conector: curvado 38">
              <a:extLst>
                <a:ext uri="{FF2B5EF4-FFF2-40B4-BE49-F238E27FC236}">
                  <a16:creationId xmlns:a16="http://schemas.microsoft.com/office/drawing/2014/main" id="{9575DDBF-4791-1DB6-4AE8-8E2C6DE5F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20998" y="4897073"/>
              <a:ext cx="1623903" cy="1302347"/>
            </a:xfrm>
            <a:prstGeom prst="curved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6" name="Diagrama de flujo: disco magnético 11">
              <a:extLst>
                <a:ext uri="{FF2B5EF4-FFF2-40B4-BE49-F238E27FC236}">
                  <a16:creationId xmlns:a16="http://schemas.microsoft.com/office/drawing/2014/main" id="{53C9728F-5AE2-CB1B-9D3C-A36BE0D18E8A}"/>
                </a:ext>
              </a:extLst>
            </p:cNvPr>
            <p:cNvSpPr/>
            <p:nvPr/>
          </p:nvSpPr>
          <p:spPr>
            <a:xfrm>
              <a:off x="6630791" y="1054127"/>
              <a:ext cx="775084" cy="971268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AR">
                  <a:solidFill>
                    <a:schemeClr val="tx1"/>
                  </a:solidFill>
                </a:rPr>
                <a:t>BGEO</a:t>
              </a:r>
            </a:p>
          </p:txBody>
        </p:sp>
        <p:grpSp>
          <p:nvGrpSpPr>
            <p:cNvPr id="1180" name="Grupo 15">
              <a:extLst>
                <a:ext uri="{FF2B5EF4-FFF2-40B4-BE49-F238E27FC236}">
                  <a16:creationId xmlns:a16="http://schemas.microsoft.com/office/drawing/2014/main" id="{87E91A6A-9F34-5FC1-3270-953180C2A9CC}"/>
                </a:ext>
              </a:extLst>
            </p:cNvPr>
            <p:cNvGrpSpPr/>
            <p:nvPr/>
          </p:nvGrpSpPr>
          <p:grpSpPr>
            <a:xfrm>
              <a:off x="6861095" y="1078230"/>
              <a:ext cx="370285" cy="259754"/>
              <a:chOff x="4520993" y="3238773"/>
              <a:chExt cx="439812" cy="316680"/>
            </a:xfrm>
          </p:grpSpPr>
          <p:pic>
            <p:nvPicPr>
              <p:cNvPr id="1178" name="Gráfico 22" descr="Marcador con relleno sólido">
                <a:extLst>
                  <a:ext uri="{FF2B5EF4-FFF2-40B4-BE49-F238E27FC236}">
                    <a16:creationId xmlns:a16="http://schemas.microsoft.com/office/drawing/2014/main" id="{29342CB5-8BAC-607E-A578-95D973A84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0"/>
                  </a:ext>
                </a:extLst>
              </a:blip>
              <a:stretch>
                <a:fillRect/>
              </a:stretch>
            </p:blipFill>
            <p:spPr>
              <a:xfrm>
                <a:off x="4520993" y="3264694"/>
                <a:ext cx="270042" cy="270042"/>
              </a:xfrm>
              <a:prstGeom prst="rect">
                <a:avLst/>
              </a:prstGeom>
            </p:spPr>
          </p:pic>
          <p:pic>
            <p:nvPicPr>
              <p:cNvPr id="1179" name="Gráfico 36" descr="Ciudad contorno">
                <a:extLst>
                  <a:ext uri="{FF2B5EF4-FFF2-40B4-BE49-F238E27FC236}">
                    <a16:creationId xmlns:a16="http://schemas.microsoft.com/office/drawing/2014/main" id="{BDFCA36C-6B13-6775-284E-35EBD13F5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2"/>
                  </a:ext>
                </a:extLst>
              </a:blip>
              <a:stretch>
                <a:fillRect/>
              </a:stretch>
            </p:blipFill>
            <p:spPr>
              <a:xfrm>
                <a:off x="4644125" y="3238773"/>
                <a:ext cx="316680" cy="316680"/>
              </a:xfrm>
              <a:prstGeom prst="rect">
                <a:avLst/>
              </a:prstGeom>
            </p:spPr>
          </p:pic>
        </p:grpSp>
        <p:grpSp>
          <p:nvGrpSpPr>
            <p:cNvPr id="1184" name="Grupo 31">
              <a:extLst>
                <a:ext uri="{FF2B5EF4-FFF2-40B4-BE49-F238E27FC236}">
                  <a16:creationId xmlns:a16="http://schemas.microsoft.com/office/drawing/2014/main" id="{A07EB537-0065-6088-8639-AE190F5E3692}"/>
                </a:ext>
              </a:extLst>
            </p:cNvPr>
            <p:cNvGrpSpPr/>
            <p:nvPr/>
          </p:nvGrpSpPr>
          <p:grpSpPr>
            <a:xfrm>
              <a:off x="5535589" y="1793401"/>
              <a:ext cx="352398" cy="215444"/>
              <a:chOff x="1398300" y="3782221"/>
              <a:chExt cx="352398" cy="215444"/>
            </a:xfrm>
          </p:grpSpPr>
          <p:sp>
            <p:nvSpPr>
              <p:cNvPr id="1182" name="Globo: flecha derecha e izquierda 56">
                <a:extLst>
                  <a:ext uri="{FF2B5EF4-FFF2-40B4-BE49-F238E27FC236}">
                    <a16:creationId xmlns:a16="http://schemas.microsoft.com/office/drawing/2014/main" id="{A4C10642-1FEC-01E5-7994-CAE9B2CB7F1A}"/>
                  </a:ext>
                </a:extLst>
              </p:cNvPr>
              <p:cNvSpPr/>
              <p:nvPr/>
            </p:nvSpPr>
            <p:spPr>
              <a:xfrm>
                <a:off x="1398300" y="3799840"/>
                <a:ext cx="352398" cy="180207"/>
              </a:xfrm>
              <a:prstGeom prst="leftRightArrowCallou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83" name="CuadroTexto 57">
                <a:extLst>
                  <a:ext uri="{FF2B5EF4-FFF2-40B4-BE49-F238E27FC236}">
                    <a16:creationId xmlns:a16="http://schemas.microsoft.com/office/drawing/2014/main" id="{14E05BE0-9C9B-38DD-988B-BC762FDC83C6}"/>
                  </a:ext>
                </a:extLst>
              </p:cNvPr>
              <p:cNvSpPr txBox="1"/>
              <p:nvPr/>
            </p:nvSpPr>
            <p:spPr>
              <a:xfrm>
                <a:off x="1414486" y="3782221"/>
                <a:ext cx="3362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/>
                  <a:t>API</a:t>
                </a:r>
              </a:p>
            </p:txBody>
          </p:sp>
        </p:grpSp>
        <p:grpSp>
          <p:nvGrpSpPr>
            <p:cNvPr id="1188" name="Grupo 58">
              <a:extLst>
                <a:ext uri="{FF2B5EF4-FFF2-40B4-BE49-F238E27FC236}">
                  <a16:creationId xmlns:a16="http://schemas.microsoft.com/office/drawing/2014/main" id="{1CFB700D-39BF-AB8B-74E9-4C1F2140D1CD}"/>
                </a:ext>
              </a:extLst>
            </p:cNvPr>
            <p:cNvGrpSpPr/>
            <p:nvPr/>
          </p:nvGrpSpPr>
          <p:grpSpPr>
            <a:xfrm>
              <a:off x="6492514" y="1805593"/>
              <a:ext cx="352398" cy="215444"/>
              <a:chOff x="1398300" y="3782221"/>
              <a:chExt cx="352398" cy="215444"/>
            </a:xfrm>
          </p:grpSpPr>
          <p:sp>
            <p:nvSpPr>
              <p:cNvPr id="1186" name="Globo: flecha derecha e izquierda 1024">
                <a:extLst>
                  <a:ext uri="{FF2B5EF4-FFF2-40B4-BE49-F238E27FC236}">
                    <a16:creationId xmlns:a16="http://schemas.microsoft.com/office/drawing/2014/main" id="{963662D0-436D-D359-B446-78EB21CDBDB7}"/>
                  </a:ext>
                </a:extLst>
              </p:cNvPr>
              <p:cNvSpPr/>
              <p:nvPr/>
            </p:nvSpPr>
            <p:spPr>
              <a:xfrm>
                <a:off x="1398300" y="3799840"/>
                <a:ext cx="352398" cy="180207"/>
              </a:xfrm>
              <a:prstGeom prst="leftRightArrowCallou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87" name="CuadroTexto 1049">
                <a:extLst>
                  <a:ext uri="{FF2B5EF4-FFF2-40B4-BE49-F238E27FC236}">
                    <a16:creationId xmlns:a16="http://schemas.microsoft.com/office/drawing/2014/main" id="{E8F68BF9-0B89-C63A-8DDF-6536AF072B45}"/>
                  </a:ext>
                </a:extLst>
              </p:cNvPr>
              <p:cNvSpPr txBox="1"/>
              <p:nvPr/>
            </p:nvSpPr>
            <p:spPr>
              <a:xfrm>
                <a:off x="1414486" y="3782221"/>
                <a:ext cx="3362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/>
                  <a:t>API</a:t>
                </a:r>
              </a:p>
            </p:txBody>
          </p:sp>
        </p:grpSp>
        <p:grpSp>
          <p:nvGrpSpPr>
            <p:cNvPr id="1192" name="Grupo 1060">
              <a:extLst>
                <a:ext uri="{FF2B5EF4-FFF2-40B4-BE49-F238E27FC236}">
                  <a16:creationId xmlns:a16="http://schemas.microsoft.com/office/drawing/2014/main" id="{30933FB8-0AFE-D7AB-D508-A0E2B2B221B1}"/>
                </a:ext>
              </a:extLst>
            </p:cNvPr>
            <p:cNvGrpSpPr/>
            <p:nvPr/>
          </p:nvGrpSpPr>
          <p:grpSpPr>
            <a:xfrm>
              <a:off x="7753517" y="1805593"/>
              <a:ext cx="352398" cy="215444"/>
              <a:chOff x="1398300" y="3782221"/>
              <a:chExt cx="352398" cy="215444"/>
            </a:xfrm>
          </p:grpSpPr>
          <p:sp>
            <p:nvSpPr>
              <p:cNvPr id="1190" name="Globo: flecha derecha e izquierda 1062">
                <a:extLst>
                  <a:ext uri="{FF2B5EF4-FFF2-40B4-BE49-F238E27FC236}">
                    <a16:creationId xmlns:a16="http://schemas.microsoft.com/office/drawing/2014/main" id="{D1FC809D-119A-1148-F225-979E20E78237}"/>
                  </a:ext>
                </a:extLst>
              </p:cNvPr>
              <p:cNvSpPr/>
              <p:nvPr/>
            </p:nvSpPr>
            <p:spPr>
              <a:xfrm>
                <a:off x="1398300" y="3799840"/>
                <a:ext cx="352398" cy="180207"/>
              </a:xfrm>
              <a:prstGeom prst="leftRightArrowCallou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1" name="CuadroTexto 1063">
                <a:extLst>
                  <a:ext uri="{FF2B5EF4-FFF2-40B4-BE49-F238E27FC236}">
                    <a16:creationId xmlns:a16="http://schemas.microsoft.com/office/drawing/2014/main" id="{7DF3D3BE-1AF5-8736-0BAF-BA63FE75F381}"/>
                  </a:ext>
                </a:extLst>
              </p:cNvPr>
              <p:cNvSpPr txBox="1"/>
              <p:nvPr/>
            </p:nvSpPr>
            <p:spPr>
              <a:xfrm>
                <a:off x="1414486" y="3782221"/>
                <a:ext cx="3362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/>
                  <a:t>API</a:t>
                </a:r>
              </a:p>
            </p:txBody>
          </p:sp>
        </p:grpSp>
        <p:grpSp>
          <p:nvGrpSpPr>
            <p:cNvPr id="1196" name="Grupo 1064">
              <a:extLst>
                <a:ext uri="{FF2B5EF4-FFF2-40B4-BE49-F238E27FC236}">
                  <a16:creationId xmlns:a16="http://schemas.microsoft.com/office/drawing/2014/main" id="{477A4783-8239-5EE0-A7FB-793DE6A0D41D}"/>
                </a:ext>
              </a:extLst>
            </p:cNvPr>
            <p:cNvGrpSpPr/>
            <p:nvPr/>
          </p:nvGrpSpPr>
          <p:grpSpPr>
            <a:xfrm>
              <a:off x="8744117" y="1805593"/>
              <a:ext cx="352398" cy="215444"/>
              <a:chOff x="1398300" y="3782221"/>
              <a:chExt cx="352398" cy="215444"/>
            </a:xfrm>
          </p:grpSpPr>
          <p:sp>
            <p:nvSpPr>
              <p:cNvPr id="1194" name="Globo: flecha derecha e izquierda 1066">
                <a:extLst>
                  <a:ext uri="{FF2B5EF4-FFF2-40B4-BE49-F238E27FC236}">
                    <a16:creationId xmlns:a16="http://schemas.microsoft.com/office/drawing/2014/main" id="{59D3CE73-34A2-4298-CEE5-93F6969A1690}"/>
                  </a:ext>
                </a:extLst>
              </p:cNvPr>
              <p:cNvSpPr/>
              <p:nvPr/>
            </p:nvSpPr>
            <p:spPr>
              <a:xfrm>
                <a:off x="1398300" y="3799840"/>
                <a:ext cx="352398" cy="180207"/>
              </a:xfrm>
              <a:prstGeom prst="leftRightArrowCallou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5" name="CuadroTexto 1067">
                <a:extLst>
                  <a:ext uri="{FF2B5EF4-FFF2-40B4-BE49-F238E27FC236}">
                    <a16:creationId xmlns:a16="http://schemas.microsoft.com/office/drawing/2014/main" id="{EB504906-CB80-2C64-D70E-C36F21D0857F}"/>
                  </a:ext>
                </a:extLst>
              </p:cNvPr>
              <p:cNvSpPr txBox="1"/>
              <p:nvPr/>
            </p:nvSpPr>
            <p:spPr>
              <a:xfrm>
                <a:off x="1414486" y="3782221"/>
                <a:ext cx="3362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/>
                  <a:t>API</a:t>
                </a:r>
              </a:p>
            </p:txBody>
          </p:sp>
        </p:grpSp>
        <p:grpSp>
          <p:nvGrpSpPr>
            <p:cNvPr id="1200" name="Grupo 41">
              <a:extLst>
                <a:ext uri="{FF2B5EF4-FFF2-40B4-BE49-F238E27FC236}">
                  <a16:creationId xmlns:a16="http://schemas.microsoft.com/office/drawing/2014/main" id="{F37D567C-6306-B677-0BFF-3C490D17D57A}"/>
                </a:ext>
              </a:extLst>
            </p:cNvPr>
            <p:cNvGrpSpPr/>
            <p:nvPr/>
          </p:nvGrpSpPr>
          <p:grpSpPr>
            <a:xfrm>
              <a:off x="4560229" y="1604431"/>
              <a:ext cx="352398" cy="215444"/>
              <a:chOff x="1398300" y="3782221"/>
              <a:chExt cx="352398" cy="215444"/>
            </a:xfrm>
          </p:grpSpPr>
          <p:sp>
            <p:nvSpPr>
              <p:cNvPr id="1198" name="Globo: flecha derecha e izquierda 42">
                <a:extLst>
                  <a:ext uri="{FF2B5EF4-FFF2-40B4-BE49-F238E27FC236}">
                    <a16:creationId xmlns:a16="http://schemas.microsoft.com/office/drawing/2014/main" id="{649D248E-444A-66B7-DB5E-367D99CDE1CE}"/>
                  </a:ext>
                </a:extLst>
              </p:cNvPr>
              <p:cNvSpPr/>
              <p:nvPr/>
            </p:nvSpPr>
            <p:spPr>
              <a:xfrm>
                <a:off x="1398300" y="3799840"/>
                <a:ext cx="352398" cy="180207"/>
              </a:xfrm>
              <a:prstGeom prst="leftRightArrowCallou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3175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600">
                  <a:solidFill>
                    <a:schemeClr val="tx1"/>
                  </a:solidFill>
                </a:endParaRPr>
              </a:p>
            </p:txBody>
          </p:sp>
          <p:sp>
            <p:nvSpPr>
              <p:cNvPr id="1199" name="CuadroTexto 43">
                <a:extLst>
                  <a:ext uri="{FF2B5EF4-FFF2-40B4-BE49-F238E27FC236}">
                    <a16:creationId xmlns:a16="http://schemas.microsoft.com/office/drawing/2014/main" id="{4DF81B42-F19D-612F-4584-7CA073ADB6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1414486" y="3782221"/>
                <a:ext cx="336212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800"/>
                  <a:t>API</a:t>
                </a:r>
              </a:p>
            </p:txBody>
          </p:sp>
        </p:grp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7EBA356D-ACC0-60F2-D6DE-C49A0D672C2E}"/>
              </a:ext>
            </a:extLst>
          </p:cNvPr>
          <p:cNvSpPr/>
          <p:nvPr/>
        </p:nvSpPr>
        <p:spPr>
          <a:xfrm>
            <a:off x="6603194" y="538253"/>
            <a:ext cx="860773" cy="1956275"/>
          </a:xfrm>
          <a:prstGeom prst="ellipse">
            <a:avLst/>
          </a:prstGeom>
          <a:noFill/>
          <a:ln w="57150">
            <a:solidFill>
              <a:srgbClr val="7739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Striped Right 4">
            <a:extLst>
              <a:ext uri="{FF2B5EF4-FFF2-40B4-BE49-F238E27FC236}">
                <a16:creationId xmlns:a16="http://schemas.microsoft.com/office/drawing/2014/main" id="{D2A1BC8C-0072-FF44-D0F2-A408C6F0B135}"/>
              </a:ext>
            </a:extLst>
          </p:cNvPr>
          <p:cNvSpPr/>
          <p:nvPr/>
        </p:nvSpPr>
        <p:spPr>
          <a:xfrm>
            <a:off x="3046023" y="445862"/>
            <a:ext cx="3539830" cy="99042"/>
          </a:xfrm>
          <a:prstGeom prst="stripedRightArrow">
            <a:avLst/>
          </a:prstGeom>
          <a:solidFill>
            <a:srgbClr val="77398D"/>
          </a:solidFill>
          <a:ln>
            <a:solidFill>
              <a:srgbClr val="7739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309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8629D74-ED96-FF94-F374-EBB6B8340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5A5B3F4D-AC50-2450-E195-C4AEE7E02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9" b="16594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72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F10F53E-7784-FC9C-4106-D8D158A68925}"/>
              </a:ext>
            </a:extLst>
          </p:cNvPr>
          <p:cNvSpPr txBox="1"/>
          <p:nvPr/>
        </p:nvSpPr>
        <p:spPr>
          <a:xfrm>
            <a:off x="4654294" y="4777739"/>
            <a:ext cx="7224148" cy="1838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LOS CIMIENTOS DE LA BGEO</a:t>
            </a:r>
            <a:endParaRPr lang="en-US"/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NORMALIZACIÓN DEL CALLEJERO OFICIAL EN VICENTE LÓPEZ</a:t>
            </a:r>
            <a:endParaRPr lang="en-US"/>
          </a:p>
        </p:txBody>
      </p:sp>
      <p:pic>
        <p:nvPicPr>
          <p:cNvPr id="5" name="Picture 2" descr="Municipio Vicente Lopez - Logo">
            <a:extLst>
              <a:ext uri="{FF2B5EF4-FFF2-40B4-BE49-F238E27FC236}">
                <a16:creationId xmlns:a16="http://schemas.microsoft.com/office/drawing/2014/main" id="{455B3621-43C6-6D56-6F03-985182013A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AD10426-47D6-3BB7-87FE-7D0846844A39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CALLEJERO VICENTE LÓPEZ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20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1F0BFA-15B7-6757-155E-1AC89B23EE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31D1018-D213-773A-FE9E-2071C78F9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Imagen 23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B691FE99-EE94-2E8C-0A36-7FEA91B937C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9" r="5359"/>
          <a:stretch/>
        </p:blipFill>
        <p:spPr>
          <a:xfrm>
            <a:off x="0" y="-13301"/>
            <a:ext cx="12188952" cy="6884602"/>
          </a:xfrm>
          <a:prstGeom prst="rect">
            <a:avLst/>
          </a:prstGeom>
          <a:effectLst>
            <a:glow rad="127000">
              <a:schemeClr val="accent1"/>
            </a:glow>
          </a:effectLst>
        </p:spPr>
      </p:pic>
      <p:pic>
        <p:nvPicPr>
          <p:cNvPr id="88" name="Imagen 87" descr="Imagen que contiene tren, firmar, viejo, parada&#10;&#10;Descripción generada automáticamente">
            <a:extLst>
              <a:ext uri="{FF2B5EF4-FFF2-40B4-BE49-F238E27FC236}">
                <a16:creationId xmlns:a16="http://schemas.microsoft.com/office/drawing/2014/main" id="{828CEC95-08FD-8551-3FC9-1CAD73331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16373" y="401603"/>
            <a:ext cx="2748310" cy="2160000"/>
          </a:xfrm>
          <a:prstGeom prst="rect">
            <a:avLst/>
          </a:prstGeom>
        </p:spPr>
      </p:pic>
      <p:pic>
        <p:nvPicPr>
          <p:cNvPr id="85" name="Imagen 84" descr="Mapa&#10;&#10;Descripción generada automáticamente">
            <a:extLst>
              <a:ext uri="{FF2B5EF4-FFF2-40B4-BE49-F238E27FC236}">
                <a16:creationId xmlns:a16="http://schemas.microsoft.com/office/drawing/2014/main" id="{EA8D0DE4-6DAE-D688-AF00-444642DDFB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8" r="3725" b="19851"/>
          <a:stretch/>
        </p:blipFill>
        <p:spPr>
          <a:xfrm>
            <a:off x="9141856" y="115233"/>
            <a:ext cx="3002794" cy="2520000"/>
          </a:xfrm>
          <a:prstGeom prst="rect">
            <a:avLst/>
          </a:prstGeom>
        </p:spPr>
      </p:pic>
      <p:sp>
        <p:nvSpPr>
          <p:cNvPr id="72" name="sketch line">
            <a:extLst>
              <a:ext uri="{FF2B5EF4-FFF2-40B4-BE49-F238E27FC236}">
                <a16:creationId xmlns:a16="http://schemas.microsoft.com/office/drawing/2014/main" id="{4269563F-0D64-C0F9-7DC3-5CACF348E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61305" y="5468206"/>
            <a:ext cx="1371600" cy="18288"/>
          </a:xfrm>
          <a:custGeom>
            <a:avLst/>
            <a:gdLst>
              <a:gd name="connsiteX0" fmla="*/ 0 w 1371600"/>
              <a:gd name="connsiteY0" fmla="*/ 0 h 18288"/>
              <a:gd name="connsiteX1" fmla="*/ 685800 w 1371600"/>
              <a:gd name="connsiteY1" fmla="*/ 0 h 18288"/>
              <a:gd name="connsiteX2" fmla="*/ 1371600 w 1371600"/>
              <a:gd name="connsiteY2" fmla="*/ 0 h 18288"/>
              <a:gd name="connsiteX3" fmla="*/ 1371600 w 1371600"/>
              <a:gd name="connsiteY3" fmla="*/ 18288 h 18288"/>
              <a:gd name="connsiteX4" fmla="*/ 713232 w 1371600"/>
              <a:gd name="connsiteY4" fmla="*/ 18288 h 18288"/>
              <a:gd name="connsiteX5" fmla="*/ 0 w 1371600"/>
              <a:gd name="connsiteY5" fmla="*/ 18288 h 18288"/>
              <a:gd name="connsiteX6" fmla="*/ 0 w 1371600"/>
              <a:gd name="connsiteY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8288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355" y="6649"/>
                  <a:pt x="1371915" y="11310"/>
                  <a:pt x="1371600" y="18288"/>
                </a:cubicBezTo>
                <a:cubicBezTo>
                  <a:pt x="1107995" y="26464"/>
                  <a:pt x="1033361" y="32942"/>
                  <a:pt x="713232" y="18288"/>
                </a:cubicBezTo>
                <a:cubicBezTo>
                  <a:pt x="393103" y="3634"/>
                  <a:pt x="289343" y="43221"/>
                  <a:pt x="0" y="18288"/>
                </a:cubicBezTo>
                <a:cubicBezTo>
                  <a:pt x="-459" y="11562"/>
                  <a:pt x="-31" y="5093"/>
                  <a:pt x="0" y="0"/>
                </a:cubicBezTo>
                <a:close/>
              </a:path>
              <a:path w="1371600" h="18288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456" y="3662"/>
                  <a:pt x="1371030" y="13946"/>
                  <a:pt x="1371600" y="18288"/>
                </a:cubicBezTo>
                <a:cubicBezTo>
                  <a:pt x="1176823" y="-1409"/>
                  <a:pt x="900830" y="9989"/>
                  <a:pt x="713232" y="18288"/>
                </a:cubicBezTo>
                <a:cubicBezTo>
                  <a:pt x="525634" y="26587"/>
                  <a:pt x="282837" y="5724"/>
                  <a:pt x="0" y="18288"/>
                </a:cubicBezTo>
                <a:cubicBezTo>
                  <a:pt x="367" y="13143"/>
                  <a:pt x="-823" y="58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03358F93-C843-DDD3-CB24-6A469918F72B}"/>
              </a:ext>
            </a:extLst>
          </p:cNvPr>
          <p:cNvSpPr/>
          <p:nvPr/>
        </p:nvSpPr>
        <p:spPr>
          <a:xfrm>
            <a:off x="4840154" y="2063262"/>
            <a:ext cx="2160000" cy="2160000"/>
          </a:xfrm>
          <a:prstGeom prst="flowChartConnector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MLV</a:t>
            </a:r>
          </a:p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Callejero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D7C251C-6906-206D-4AF3-C160EA42030E}"/>
              </a:ext>
            </a:extLst>
          </p:cNvPr>
          <p:cNvSpPr/>
          <p:nvPr/>
        </p:nvSpPr>
        <p:spPr>
          <a:xfrm>
            <a:off x="5298678" y="362082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MESA DIGITAL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8AB42BC-84C0-6E51-33F4-33233436B176}"/>
              </a:ext>
            </a:extLst>
          </p:cNvPr>
          <p:cNvSpPr/>
          <p:nvPr/>
        </p:nvSpPr>
        <p:spPr>
          <a:xfrm>
            <a:off x="6956039" y="818989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DATOS ABIERTOS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C897709-7D18-F607-9AFF-88141C799092}"/>
              </a:ext>
            </a:extLst>
          </p:cNvPr>
          <p:cNvSpPr/>
          <p:nvPr/>
        </p:nvSpPr>
        <p:spPr>
          <a:xfrm>
            <a:off x="8095308" y="2513262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VTU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076B641-82E1-DEA6-7E50-3E1EFFA9BB63}"/>
              </a:ext>
            </a:extLst>
          </p:cNvPr>
          <p:cNvSpPr/>
          <p:nvPr/>
        </p:nvSpPr>
        <p:spPr>
          <a:xfrm>
            <a:off x="6911924" y="4236563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SAT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566BDA6-0F5B-F111-FFE4-038A432924DD}"/>
              </a:ext>
            </a:extLst>
          </p:cNvPr>
          <p:cNvSpPr/>
          <p:nvPr/>
        </p:nvSpPr>
        <p:spPr>
          <a:xfrm>
            <a:off x="5201924" y="5204913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VUDS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57749AE-E172-A0DA-FDB0-67C14D0E1D13}"/>
              </a:ext>
            </a:extLst>
          </p:cNvPr>
          <p:cNvSpPr/>
          <p:nvPr/>
        </p:nvSpPr>
        <p:spPr>
          <a:xfrm>
            <a:off x="3491924" y="4249864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CITYMIS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43F2CC1-061A-FEFE-3721-FF70BBBCFFB5}"/>
              </a:ext>
            </a:extLst>
          </p:cNvPr>
          <p:cNvSpPr/>
          <p:nvPr/>
        </p:nvSpPr>
        <p:spPr>
          <a:xfrm>
            <a:off x="3553740" y="819984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CATASTRO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7391438-B123-D385-4A10-17A5506DF8A5}"/>
              </a:ext>
            </a:extLst>
          </p:cNvPr>
          <p:cNvSpPr/>
          <p:nvPr/>
        </p:nvSpPr>
        <p:spPr>
          <a:xfrm>
            <a:off x="1591087" y="832290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MUNI DIGITAL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9B60B74D-E570-ACC0-259F-E00F63CBCBDA}"/>
              </a:ext>
            </a:extLst>
          </p:cNvPr>
          <p:cNvSpPr/>
          <p:nvPr/>
        </p:nvSpPr>
        <p:spPr>
          <a:xfrm>
            <a:off x="1601924" y="4236563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BOT  MVL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F12BE587-5C87-483F-21B6-6088ACA76A0E}"/>
              </a:ext>
            </a:extLst>
          </p:cNvPr>
          <p:cNvSpPr/>
          <p:nvPr/>
        </p:nvSpPr>
        <p:spPr>
          <a:xfrm>
            <a:off x="8574108" y="818989"/>
            <a:ext cx="1514806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DEPORTES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910A1CC-7781-08EA-A665-A364FA84213A}"/>
              </a:ext>
            </a:extLst>
          </p:cNvPr>
          <p:cNvSpPr/>
          <p:nvPr/>
        </p:nvSpPr>
        <p:spPr>
          <a:xfrm>
            <a:off x="8561962" y="4249864"/>
            <a:ext cx="1526952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EDUCACIÓN</a:t>
            </a:r>
          </a:p>
        </p:txBody>
      </p:sp>
      <p:pic>
        <p:nvPicPr>
          <p:cNvPr id="21" name="Picture 2" descr="Municipio Vicente Lopez - Logo">
            <a:extLst>
              <a:ext uri="{FF2B5EF4-FFF2-40B4-BE49-F238E27FC236}">
                <a16:creationId xmlns:a16="http://schemas.microsoft.com/office/drawing/2014/main" id="{E7ECDED5-1833-5905-DC58-8D7FE1A37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" name="Conector recto de flecha 27">
            <a:extLst>
              <a:ext uri="{FF2B5EF4-FFF2-40B4-BE49-F238E27FC236}">
                <a16:creationId xmlns:a16="http://schemas.microsoft.com/office/drawing/2014/main" id="{A4E1F428-DB5A-1341-2208-949CEF99FA9D}"/>
              </a:ext>
            </a:extLst>
          </p:cNvPr>
          <p:cNvCxnSpPr>
            <a:cxnSpLocks/>
            <a:stCxn id="7" idx="7"/>
          </p:cNvCxnSpPr>
          <p:nvPr/>
        </p:nvCxnSpPr>
        <p:spPr>
          <a:xfrm flipV="1">
            <a:off x="6683829" y="2075568"/>
            <a:ext cx="271606" cy="30401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232A810C-4009-1AF1-CD59-E346F61C87B7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20154" y="1635383"/>
            <a:ext cx="8524" cy="427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A4F39DFC-8D00-C896-D64F-7F99515DBBEC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4813740" y="2078989"/>
            <a:ext cx="342739" cy="3005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>
            <a:extLst>
              <a:ext uri="{FF2B5EF4-FFF2-40B4-BE49-F238E27FC236}">
                <a16:creationId xmlns:a16="http://schemas.microsoft.com/office/drawing/2014/main" id="{67290FFD-26A7-CA52-6021-42C906CCC19E}"/>
              </a:ext>
            </a:extLst>
          </p:cNvPr>
          <p:cNvCxnSpPr>
            <a:cxnSpLocks/>
            <a:stCxn id="7" idx="6"/>
            <a:endCxn id="11" idx="1"/>
          </p:cNvCxnSpPr>
          <p:nvPr/>
        </p:nvCxnSpPr>
        <p:spPr>
          <a:xfrm>
            <a:off x="7000154" y="3143262"/>
            <a:ext cx="109515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4B589F99-4D5F-3B99-BCBB-D0D8BEC0C3E2}"/>
              </a:ext>
            </a:extLst>
          </p:cNvPr>
          <p:cNvCxnSpPr>
            <a:cxnSpLocks/>
          </p:cNvCxnSpPr>
          <p:nvPr/>
        </p:nvCxnSpPr>
        <p:spPr>
          <a:xfrm>
            <a:off x="6683829" y="3917950"/>
            <a:ext cx="228095" cy="30189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cto de flecha 43">
            <a:extLst>
              <a:ext uri="{FF2B5EF4-FFF2-40B4-BE49-F238E27FC236}">
                <a16:creationId xmlns:a16="http://schemas.microsoft.com/office/drawing/2014/main" id="{C99D8328-D6AD-DA74-C038-74144FD735B4}"/>
              </a:ext>
            </a:extLst>
          </p:cNvPr>
          <p:cNvCxnSpPr>
            <a:cxnSpLocks/>
          </p:cNvCxnSpPr>
          <p:nvPr/>
        </p:nvCxnSpPr>
        <p:spPr>
          <a:xfrm flipH="1">
            <a:off x="4134070" y="3143262"/>
            <a:ext cx="70608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de flecha 47">
            <a:extLst>
              <a:ext uri="{FF2B5EF4-FFF2-40B4-BE49-F238E27FC236}">
                <a16:creationId xmlns:a16="http://schemas.microsoft.com/office/drawing/2014/main" id="{3145FDE8-EE4D-40EA-5D3F-75021077423A}"/>
              </a:ext>
            </a:extLst>
          </p:cNvPr>
          <p:cNvCxnSpPr>
            <a:cxnSpLocks/>
          </p:cNvCxnSpPr>
          <p:nvPr/>
        </p:nvCxnSpPr>
        <p:spPr>
          <a:xfrm>
            <a:off x="5856108" y="4219841"/>
            <a:ext cx="0" cy="95847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62C13460-131F-33BD-CCA8-0331A5C8FD79}"/>
              </a:ext>
            </a:extLst>
          </p:cNvPr>
          <p:cNvCxnSpPr>
            <a:cxnSpLocks/>
          </p:cNvCxnSpPr>
          <p:nvPr/>
        </p:nvCxnSpPr>
        <p:spPr>
          <a:xfrm flipH="1">
            <a:off x="4751924" y="3917950"/>
            <a:ext cx="404555" cy="3319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E760BB4D-D8BE-3660-3D62-2B0070510875}"/>
              </a:ext>
            </a:extLst>
          </p:cNvPr>
          <p:cNvCxnSpPr>
            <a:cxnSpLocks/>
          </p:cNvCxnSpPr>
          <p:nvPr/>
        </p:nvCxnSpPr>
        <p:spPr>
          <a:xfrm flipH="1">
            <a:off x="2852056" y="3682946"/>
            <a:ext cx="2133053" cy="54031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cto de flecha 59">
            <a:extLst>
              <a:ext uri="{FF2B5EF4-FFF2-40B4-BE49-F238E27FC236}">
                <a16:creationId xmlns:a16="http://schemas.microsoft.com/office/drawing/2014/main" id="{EDB33F00-8794-3205-F160-9CD54C446D1A}"/>
              </a:ext>
            </a:extLst>
          </p:cNvPr>
          <p:cNvCxnSpPr>
            <a:cxnSpLocks/>
          </p:cNvCxnSpPr>
          <p:nvPr/>
        </p:nvCxnSpPr>
        <p:spPr>
          <a:xfrm flipH="1" flipV="1">
            <a:off x="2849778" y="2102035"/>
            <a:ext cx="2143004" cy="45447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>
            <a:extLst>
              <a:ext uri="{FF2B5EF4-FFF2-40B4-BE49-F238E27FC236}">
                <a16:creationId xmlns:a16="http://schemas.microsoft.com/office/drawing/2014/main" id="{9E86BDF3-ED68-EDD0-9C1F-99139E7DCB80}"/>
              </a:ext>
            </a:extLst>
          </p:cNvPr>
          <p:cNvCxnSpPr>
            <a:cxnSpLocks/>
          </p:cNvCxnSpPr>
          <p:nvPr/>
        </p:nvCxnSpPr>
        <p:spPr>
          <a:xfrm flipV="1">
            <a:off x="6848475" y="2078989"/>
            <a:ext cx="1725633" cy="50943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ector recto de flecha 69">
            <a:extLst>
              <a:ext uri="{FF2B5EF4-FFF2-40B4-BE49-F238E27FC236}">
                <a16:creationId xmlns:a16="http://schemas.microsoft.com/office/drawing/2014/main" id="{34B469FC-8C2F-96EA-3B70-780E027A573D}"/>
              </a:ext>
            </a:extLst>
          </p:cNvPr>
          <p:cNvCxnSpPr>
            <a:cxnSpLocks/>
          </p:cNvCxnSpPr>
          <p:nvPr/>
        </p:nvCxnSpPr>
        <p:spPr>
          <a:xfrm>
            <a:off x="6865588" y="3682946"/>
            <a:ext cx="1692140" cy="557038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0FADB452-6508-D4EF-2F4F-EB64731B7F56}"/>
              </a:ext>
            </a:extLst>
          </p:cNvPr>
          <p:cNvSpPr/>
          <p:nvPr/>
        </p:nvSpPr>
        <p:spPr>
          <a:xfrm>
            <a:off x="1048008" y="2499511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BOLITA</a:t>
            </a:r>
            <a:endParaRPr lang="es-AR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73876DAC-0343-2EDC-0493-7DB2A938A53F}"/>
              </a:ext>
            </a:extLst>
          </p:cNvPr>
          <p:cNvSpPr/>
          <p:nvPr/>
        </p:nvSpPr>
        <p:spPr>
          <a:xfrm>
            <a:off x="9699232" y="2499511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FICO</a:t>
            </a:r>
            <a:endParaRPr lang="es-AR">
              <a:solidFill>
                <a:schemeClr val="tx1"/>
              </a:solidFill>
              <a:effectLst>
                <a:glow rad="127000">
                  <a:schemeClr val="bg1"/>
                </a:glo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306E47B-D52D-133C-0B0B-CFD4B806EB6E}"/>
              </a:ext>
            </a:extLst>
          </p:cNvPr>
          <p:cNvSpPr/>
          <p:nvPr/>
        </p:nvSpPr>
        <p:spPr>
          <a:xfrm>
            <a:off x="10375457" y="4236563"/>
            <a:ext cx="1675866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DEFENSA AL CONSUMIDOR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4AE86451-11C2-62C0-714E-007B0B75A3F3}"/>
              </a:ext>
            </a:extLst>
          </p:cNvPr>
          <p:cNvCxnSpPr>
            <a:cxnSpLocks/>
          </p:cNvCxnSpPr>
          <p:nvPr/>
        </p:nvCxnSpPr>
        <p:spPr>
          <a:xfrm flipH="1">
            <a:off x="2308008" y="3429000"/>
            <a:ext cx="2581816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7EA5D81E-0B48-FB04-09A3-1B70582BCF86}"/>
              </a:ext>
            </a:extLst>
          </p:cNvPr>
          <p:cNvCxnSpPr>
            <a:cxnSpLocks/>
          </p:cNvCxnSpPr>
          <p:nvPr/>
        </p:nvCxnSpPr>
        <p:spPr>
          <a:xfrm>
            <a:off x="6941712" y="3506433"/>
            <a:ext cx="3387520" cy="733551"/>
          </a:xfrm>
          <a:prstGeom prst="straightConnector1">
            <a:avLst/>
          </a:prstGeom>
          <a:ln w="38100">
            <a:solidFill>
              <a:schemeClr val="tx1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085104D-5327-D331-CD52-6CAA0C420D70}"/>
              </a:ext>
            </a:extLst>
          </p:cNvPr>
          <p:cNvSpPr/>
          <p:nvPr/>
        </p:nvSpPr>
        <p:spPr>
          <a:xfrm>
            <a:off x="2861924" y="2526563"/>
            <a:ext cx="1260000" cy="1260000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>
                <a:solidFill>
                  <a:schemeClr val="tx1"/>
                </a:solidFill>
                <a:effectLst>
                  <a:glow rad="127000">
                    <a:schemeClr val="bg1"/>
                  </a:glow>
                </a:effectLst>
              </a:rPr>
              <a:t>INFORMIX</a:t>
            </a:r>
          </a:p>
        </p:txBody>
      </p:sp>
      <p:cxnSp>
        <p:nvCxnSpPr>
          <p:cNvPr id="25" name="Conector recto de flecha 24">
            <a:extLst>
              <a:ext uri="{FF2B5EF4-FFF2-40B4-BE49-F238E27FC236}">
                <a16:creationId xmlns:a16="http://schemas.microsoft.com/office/drawing/2014/main" id="{FF632CA7-262D-CD84-511A-87B954A805B7}"/>
              </a:ext>
            </a:extLst>
          </p:cNvPr>
          <p:cNvCxnSpPr>
            <a:cxnSpLocks/>
          </p:cNvCxnSpPr>
          <p:nvPr/>
        </p:nvCxnSpPr>
        <p:spPr>
          <a:xfrm>
            <a:off x="6956039" y="3429000"/>
            <a:ext cx="274319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0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E2278A-FAB7-B320-68E0-C7EB0B607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3D5FBB81-B61B-416A-8F5D-A8DDF62530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Imagen 3" descr="Mano de una persona&#10;&#10;Descripción generada automáticamente con confianza baja">
            <a:extLst>
              <a:ext uri="{FF2B5EF4-FFF2-40B4-BE49-F238E27FC236}">
                <a16:creationId xmlns:a16="http://schemas.microsoft.com/office/drawing/2014/main" id="{211C76E1-0AB2-46D4-A7FC-161B455614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59" b="-1"/>
          <a:stretch/>
        </p:blipFill>
        <p:spPr>
          <a:xfrm>
            <a:off x="5589357" y="10"/>
            <a:ext cx="6602653" cy="3428990"/>
          </a:xfrm>
          <a:custGeom>
            <a:avLst/>
            <a:gdLst/>
            <a:ahLst/>
            <a:cxnLst/>
            <a:rect l="l" t="t" r="r" b="b"/>
            <a:pathLst>
              <a:path w="6602653" h="3387852">
                <a:moveTo>
                  <a:pt x="0" y="0"/>
                </a:moveTo>
                <a:lnTo>
                  <a:pt x="6602653" y="0"/>
                </a:lnTo>
                <a:lnTo>
                  <a:pt x="6602653" y="3387852"/>
                </a:lnTo>
                <a:lnTo>
                  <a:pt x="1651528" y="3387852"/>
                </a:lnTo>
                <a:lnTo>
                  <a:pt x="1650315" y="3337395"/>
                </a:lnTo>
                <a:cubicBezTo>
                  <a:pt x="1582116" y="1928213"/>
                  <a:pt x="1005803" y="708413"/>
                  <a:pt x="22589" y="14997"/>
                </a:cubicBezTo>
                <a:close/>
              </a:path>
            </a:pathLst>
          </a:cu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5B8E246-7450-B317-1D1E-E621C907E39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" b="14949"/>
          <a:stretch/>
        </p:blipFill>
        <p:spPr>
          <a:xfrm>
            <a:off x="4691108" y="3429000"/>
            <a:ext cx="7500882" cy="3429000"/>
          </a:xfrm>
          <a:custGeom>
            <a:avLst/>
            <a:gdLst/>
            <a:ahLst/>
            <a:cxnLst/>
            <a:rect l="l" t="t" r="r" b="b"/>
            <a:pathLst>
              <a:path w="7500882" h="3387852">
                <a:moveTo>
                  <a:pt x="2551735" y="0"/>
                </a:moveTo>
                <a:lnTo>
                  <a:pt x="7500882" y="0"/>
                </a:lnTo>
                <a:lnTo>
                  <a:pt x="7500882" y="3387852"/>
                </a:lnTo>
                <a:lnTo>
                  <a:pt x="0" y="3387852"/>
                </a:lnTo>
                <a:lnTo>
                  <a:pt x="114106" y="3310451"/>
                </a:lnTo>
                <a:cubicBezTo>
                  <a:pt x="291579" y="3182960"/>
                  <a:pt x="465794" y="3045249"/>
                  <a:pt x="641619" y="2904666"/>
                </a:cubicBezTo>
                <a:cubicBezTo>
                  <a:pt x="1607125" y="2132691"/>
                  <a:pt x="2555378" y="1498983"/>
                  <a:pt x="2555378" y="151508"/>
                </a:cubicBezTo>
                <a:close/>
              </a:path>
            </a:pathLst>
          </a:custGeom>
        </p:spPr>
      </p:pic>
      <p:sp>
        <p:nvSpPr>
          <p:cNvPr id="91" name="Freeform: Shape 78">
            <a:extLst>
              <a:ext uri="{FF2B5EF4-FFF2-40B4-BE49-F238E27FC236}">
                <a16:creationId xmlns:a16="http://schemas.microsoft.com/office/drawing/2014/main" id="{40C0D7D4-D83D-4C58-87D1-955F0A917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476051" cy="6858000"/>
          </a:xfrm>
          <a:custGeom>
            <a:avLst/>
            <a:gdLst>
              <a:gd name="connsiteX0" fmla="*/ 0 w 7476051"/>
              <a:gd name="connsiteY0" fmla="*/ 0 h 6858000"/>
              <a:gd name="connsiteX1" fmla="*/ 5853028 w 7476051"/>
              <a:gd name="connsiteY1" fmla="*/ 0 h 6858000"/>
              <a:gd name="connsiteX2" fmla="*/ 5875152 w 7476051"/>
              <a:gd name="connsiteY2" fmla="*/ 14997 h 6858000"/>
              <a:gd name="connsiteX3" fmla="*/ 7476051 w 7476051"/>
              <a:gd name="connsiteY3" fmla="*/ 3621656 h 6858000"/>
              <a:gd name="connsiteX4" fmla="*/ 5601702 w 7476051"/>
              <a:gd name="connsiteY4" fmla="*/ 6374814 h 6858000"/>
              <a:gd name="connsiteX5" fmla="*/ 5085053 w 7476051"/>
              <a:gd name="connsiteY5" fmla="*/ 6780599 h 6858000"/>
              <a:gd name="connsiteX6" fmla="*/ 4973297 w 7476051"/>
              <a:gd name="connsiteY6" fmla="*/ 6858000 h 6858000"/>
              <a:gd name="connsiteX7" fmla="*/ 0 w 7476051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76051" h="6858000">
                <a:moveTo>
                  <a:pt x="0" y="0"/>
                </a:moveTo>
                <a:lnTo>
                  <a:pt x="5853028" y="0"/>
                </a:lnTo>
                <a:lnTo>
                  <a:pt x="5875152" y="14997"/>
                </a:lnTo>
                <a:cubicBezTo>
                  <a:pt x="6902315" y="754641"/>
                  <a:pt x="7476051" y="2093192"/>
                  <a:pt x="7476051" y="3621656"/>
                </a:cubicBezTo>
                <a:cubicBezTo>
                  <a:pt x="7476051" y="4969131"/>
                  <a:pt x="6547326" y="5602839"/>
                  <a:pt x="5601702" y="6374814"/>
                </a:cubicBezTo>
                <a:cubicBezTo>
                  <a:pt x="5429499" y="6515397"/>
                  <a:pt x="5258871" y="6653108"/>
                  <a:pt x="5085053" y="6780599"/>
                </a:cubicBezTo>
                <a:lnTo>
                  <a:pt x="4973297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92" name="Freeform: Shape 80">
            <a:extLst>
              <a:ext uri="{FF2B5EF4-FFF2-40B4-BE49-F238E27FC236}">
                <a16:creationId xmlns:a16="http://schemas.microsoft.com/office/drawing/2014/main" id="{F07A86F0-54F8-4B8C-87A5-96127C0E18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custGeom>
            <a:avLst/>
            <a:gdLst>
              <a:gd name="connsiteX0" fmla="*/ 0 w 12192001"/>
              <a:gd name="connsiteY0" fmla="*/ 0 h 6858000"/>
              <a:gd name="connsiteX1" fmla="*/ 69061 w 12192001"/>
              <a:gd name="connsiteY1" fmla="*/ 0 h 6858000"/>
              <a:gd name="connsiteX2" fmla="*/ 164839 w 12192001"/>
              <a:gd name="connsiteY2" fmla="*/ 0 h 6858000"/>
              <a:gd name="connsiteX3" fmla="*/ 568151 w 12192001"/>
              <a:gd name="connsiteY3" fmla="*/ 0 h 6858000"/>
              <a:gd name="connsiteX4" fmla="*/ 2985579 w 12192001"/>
              <a:gd name="connsiteY4" fmla="*/ 0 h 6858000"/>
              <a:gd name="connsiteX5" fmla="*/ 5713293 w 12192001"/>
              <a:gd name="connsiteY5" fmla="*/ 0 h 6858000"/>
              <a:gd name="connsiteX6" fmla="*/ 5728683 w 12192001"/>
              <a:gd name="connsiteY6" fmla="*/ 10445 h 6858000"/>
              <a:gd name="connsiteX7" fmla="*/ 7302921 w 12192001"/>
              <a:gd name="connsiteY7" fmla="*/ 3057689 h 6858000"/>
              <a:gd name="connsiteX8" fmla="*/ 7319385 w 12192001"/>
              <a:gd name="connsiteY8" fmla="*/ 3406140 h 6858000"/>
              <a:gd name="connsiteX9" fmla="*/ 12192001 w 12192001"/>
              <a:gd name="connsiteY9" fmla="*/ 3406140 h 6858000"/>
              <a:gd name="connsiteX10" fmla="*/ 12192001 w 12192001"/>
              <a:gd name="connsiteY10" fmla="*/ 3451860 h 6858000"/>
              <a:gd name="connsiteX11" fmla="*/ 7321545 w 12192001"/>
              <a:gd name="connsiteY11" fmla="*/ 3451860 h 6858000"/>
              <a:gd name="connsiteX12" fmla="*/ 7329580 w 12192001"/>
              <a:gd name="connsiteY12" fmla="*/ 3621913 h 6858000"/>
              <a:gd name="connsiteX13" fmla="*/ 5455232 w 12192001"/>
              <a:gd name="connsiteY13" fmla="*/ 6378742 h 6858000"/>
              <a:gd name="connsiteX14" fmla="*/ 4938583 w 12192001"/>
              <a:gd name="connsiteY14" fmla="*/ 6785068 h 6858000"/>
              <a:gd name="connsiteX15" fmla="*/ 4833420 w 12192001"/>
              <a:gd name="connsiteY15" fmla="*/ 6858000 h 6858000"/>
              <a:gd name="connsiteX16" fmla="*/ 2985579 w 12192001"/>
              <a:gd name="connsiteY16" fmla="*/ 6858000 h 6858000"/>
              <a:gd name="connsiteX17" fmla="*/ 568151 w 12192001"/>
              <a:gd name="connsiteY17" fmla="*/ 6858000 h 6858000"/>
              <a:gd name="connsiteX18" fmla="*/ 164839 w 12192001"/>
              <a:gd name="connsiteY18" fmla="*/ 6858000 h 6858000"/>
              <a:gd name="connsiteX19" fmla="*/ 69061 w 12192001"/>
              <a:gd name="connsiteY19" fmla="*/ 6858000 h 6858000"/>
              <a:gd name="connsiteX20" fmla="*/ 0 w 12192001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2192001" h="6858000">
                <a:moveTo>
                  <a:pt x="0" y="0"/>
                </a:moveTo>
                <a:lnTo>
                  <a:pt x="69061" y="0"/>
                </a:lnTo>
                <a:lnTo>
                  <a:pt x="164839" y="0"/>
                </a:lnTo>
                <a:lnTo>
                  <a:pt x="568151" y="0"/>
                </a:lnTo>
                <a:lnTo>
                  <a:pt x="2985579" y="0"/>
                </a:lnTo>
                <a:lnTo>
                  <a:pt x="5713293" y="0"/>
                </a:lnTo>
                <a:lnTo>
                  <a:pt x="5728683" y="10445"/>
                </a:lnTo>
                <a:cubicBezTo>
                  <a:pt x="6627449" y="658496"/>
                  <a:pt x="7179061" y="1765698"/>
                  <a:pt x="7302921" y="3057689"/>
                </a:cubicBezTo>
                <a:lnTo>
                  <a:pt x="7319385" y="3406140"/>
                </a:lnTo>
                <a:lnTo>
                  <a:pt x="12192001" y="3406140"/>
                </a:lnTo>
                <a:lnTo>
                  <a:pt x="12192001" y="3451860"/>
                </a:lnTo>
                <a:lnTo>
                  <a:pt x="7321545" y="3451860"/>
                </a:lnTo>
                <a:lnTo>
                  <a:pt x="7329580" y="3621913"/>
                </a:lnTo>
                <a:cubicBezTo>
                  <a:pt x="7329580" y="4971185"/>
                  <a:pt x="6400856" y="5605738"/>
                  <a:pt x="5455232" y="6378742"/>
                </a:cubicBezTo>
                <a:cubicBezTo>
                  <a:pt x="5283029" y="6519512"/>
                  <a:pt x="5112400" y="6657407"/>
                  <a:pt x="4938583" y="6785068"/>
                </a:cubicBezTo>
                <a:lnTo>
                  <a:pt x="4833420" y="6858000"/>
                </a:lnTo>
                <a:lnTo>
                  <a:pt x="2985579" y="6858000"/>
                </a:lnTo>
                <a:lnTo>
                  <a:pt x="568151" y="6858000"/>
                </a:lnTo>
                <a:lnTo>
                  <a:pt x="164839" y="6858000"/>
                </a:lnTo>
                <a:lnTo>
                  <a:pt x="690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>
              <a:solidFill>
                <a:prstClr val="white"/>
              </a:solidFill>
              <a:latin typeface="Meiryo"/>
            </a:endParaRPr>
          </a:p>
        </p:txBody>
      </p:sp>
      <p:sp>
        <p:nvSpPr>
          <p:cNvPr id="93" name="Freeform: Shape 82">
            <a:extLst>
              <a:ext uri="{FF2B5EF4-FFF2-40B4-BE49-F238E27FC236}">
                <a16:creationId xmlns:a16="http://schemas.microsoft.com/office/drawing/2014/main" id="{15F9A324-404E-4C5D-AFF0-C5D0D841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57378" y="-1"/>
            <a:ext cx="2535264" cy="6858001"/>
          </a:xfrm>
          <a:custGeom>
            <a:avLst/>
            <a:gdLst>
              <a:gd name="connsiteX0" fmla="*/ 1218585 w 2535264"/>
              <a:gd name="connsiteY0" fmla="*/ 0 h 6858001"/>
              <a:gd name="connsiteX1" fmla="*/ 1236561 w 2535264"/>
              <a:gd name="connsiteY1" fmla="*/ 0 h 6858001"/>
              <a:gd name="connsiteX2" fmla="*/ 1264452 w 2535264"/>
              <a:gd name="connsiteY2" fmla="*/ 24550 h 6858001"/>
              <a:gd name="connsiteX3" fmla="*/ 2528121 w 2535264"/>
              <a:gd name="connsiteY3" fmla="*/ 3710502 h 6858001"/>
              <a:gd name="connsiteX4" fmla="*/ 492890 w 2535264"/>
              <a:gd name="connsiteY4" fmla="*/ 6507511 h 6858001"/>
              <a:gd name="connsiteX5" fmla="*/ 221418 w 2535264"/>
              <a:gd name="connsiteY5" fmla="*/ 6713387 h 6858001"/>
              <a:gd name="connsiteX6" fmla="*/ 20100 w 2535264"/>
              <a:gd name="connsiteY6" fmla="*/ 6858001 h 6858001"/>
              <a:gd name="connsiteX7" fmla="*/ 0 w 2535264"/>
              <a:gd name="connsiteY7" fmla="*/ 6858001 h 6858001"/>
              <a:gd name="connsiteX8" fmla="*/ 202488 w 2535264"/>
              <a:gd name="connsiteY8" fmla="*/ 6712547 h 6858001"/>
              <a:gd name="connsiteX9" fmla="*/ 473961 w 2535264"/>
              <a:gd name="connsiteY9" fmla="*/ 6506670 h 6858001"/>
              <a:gd name="connsiteX10" fmla="*/ 2509192 w 2535264"/>
              <a:gd name="connsiteY10" fmla="*/ 3709662 h 6858001"/>
              <a:gd name="connsiteX11" fmla="*/ 1245521 w 2535264"/>
              <a:gd name="connsiteY11" fmla="*/ 23708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5264" h="6858001">
                <a:moveTo>
                  <a:pt x="1218585" y="0"/>
                </a:moveTo>
                <a:lnTo>
                  <a:pt x="1236561" y="0"/>
                </a:lnTo>
                <a:lnTo>
                  <a:pt x="1264452" y="24550"/>
                </a:lnTo>
                <a:cubicBezTo>
                  <a:pt x="2149109" y="863108"/>
                  <a:pt x="2598329" y="2210814"/>
                  <a:pt x="2528121" y="3710502"/>
                </a:cubicBezTo>
                <a:cubicBezTo>
                  <a:pt x="2462100" y="5120751"/>
                  <a:pt x="1489450" y="5742158"/>
                  <a:pt x="492890" y="6507511"/>
                </a:cubicBezTo>
                <a:cubicBezTo>
                  <a:pt x="402151" y="6577199"/>
                  <a:pt x="311847" y="6646154"/>
                  <a:pt x="221418" y="6713387"/>
                </a:cubicBezTo>
                <a:lnTo>
                  <a:pt x="20100" y="6858001"/>
                </a:lnTo>
                <a:lnTo>
                  <a:pt x="0" y="6858001"/>
                </a:lnTo>
                <a:lnTo>
                  <a:pt x="202488" y="6712547"/>
                </a:lnTo>
                <a:cubicBezTo>
                  <a:pt x="292917" y="6645314"/>
                  <a:pt x="383222" y="6576359"/>
                  <a:pt x="473961" y="6506670"/>
                </a:cubicBezTo>
                <a:cubicBezTo>
                  <a:pt x="1470520" y="5741317"/>
                  <a:pt x="2443170" y="5119911"/>
                  <a:pt x="2509192" y="3709662"/>
                </a:cubicBezTo>
                <a:cubicBezTo>
                  <a:pt x="2579400" y="2209973"/>
                  <a:pt x="2130178" y="862268"/>
                  <a:pt x="1245521" y="23708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F9B0741-9C85-2C5D-5763-2594859B4445}"/>
              </a:ext>
            </a:extLst>
          </p:cNvPr>
          <p:cNvSpPr txBox="1"/>
          <p:nvPr/>
        </p:nvSpPr>
        <p:spPr>
          <a:xfrm>
            <a:off x="1013513" y="2022474"/>
            <a:ext cx="5082487" cy="3794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err="1"/>
              <a:t>Dificultades</a:t>
            </a:r>
            <a:r>
              <a:rPr lang="en-US" sz="2800" b="1"/>
              <a:t> 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err="1"/>
              <a:t>Técnicas</a:t>
            </a:r>
            <a:r>
              <a:rPr lang="en-US" sz="2800" b="1"/>
              <a:t> </a:t>
            </a:r>
          </a:p>
          <a:p>
            <a:pPr marL="1143000" lvl="2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800" b="1" err="1"/>
              <a:t>Proyección</a:t>
            </a:r>
            <a:r>
              <a:rPr lang="en-US" sz="2800" b="1"/>
              <a:t> </a:t>
            </a:r>
          </a:p>
          <a:p>
            <a:pPr marL="1143000" lvl="2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800" b="1"/>
              <a:t>Tipo de </a:t>
            </a:r>
            <a:r>
              <a:rPr lang="en-US" sz="2800" b="1" err="1"/>
              <a:t>Geometría</a:t>
            </a:r>
            <a:endParaRPr lang="en-US" sz="2800" b="1"/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/>
              <a:t>Forma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800" b="1"/>
              <a:t> Nombres de Calles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800" b="1"/>
              <a:t> Alturas de Calles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Courier New" panose="020B0604020202020204" pitchFamily="34" charset="0"/>
              <a:buChar char="o"/>
            </a:pPr>
            <a:r>
              <a:rPr lang="en-US" sz="2800" b="1"/>
              <a:t> </a:t>
            </a:r>
            <a:r>
              <a:rPr lang="en-US" sz="2800" b="1" err="1"/>
              <a:t>Sentido</a:t>
            </a:r>
            <a:r>
              <a:rPr lang="en-US" sz="2800" b="1"/>
              <a:t> de Calles</a:t>
            </a: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800" b="1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AE90B19-FD41-DAE0-9379-A7D4014F8514}"/>
              </a:ext>
            </a:extLst>
          </p:cNvPr>
          <p:cNvSpPr txBox="1"/>
          <p:nvPr/>
        </p:nvSpPr>
        <p:spPr>
          <a:xfrm>
            <a:off x="498700" y="1219199"/>
            <a:ext cx="5762400" cy="8032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>
                <a:latin typeface="+mj-lt"/>
                <a:ea typeface="+mj-ea"/>
                <a:cs typeface="+mj-cs"/>
              </a:rPr>
              <a:t>LA CREACIÓN DEL CALLEJERO OFICIAL EN VICENTE LÓPEZ</a:t>
            </a:r>
          </a:p>
        </p:txBody>
      </p:sp>
      <p:pic>
        <p:nvPicPr>
          <p:cNvPr id="10" name="Picture 2" descr="Municipio Vicente Lopez - Logo">
            <a:extLst>
              <a:ext uri="{FF2B5EF4-FFF2-40B4-BE49-F238E27FC236}">
                <a16:creationId xmlns:a16="http://schemas.microsoft.com/office/drawing/2014/main" id="{96611765-8A48-CFD3-0A1E-0667929C1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EA7E542F-288B-DADE-CB00-90D3537347D4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CALLEJERO VICENTE LÓPEZ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872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18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3" descr="Interfaz de usuario gráfica, Texto, Aplicación, Mapa&#10;&#10;Descripción generada automáticamente">
            <a:extLst>
              <a:ext uri="{FF2B5EF4-FFF2-40B4-BE49-F238E27FC236}">
                <a16:creationId xmlns:a16="http://schemas.microsoft.com/office/drawing/2014/main" id="{5A69B7EB-1DBE-9D76-8E88-5204F203B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1" r="9994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10" name="Imagen 9" descr="Una tienda de ropa&#10;&#10;Descripción generada automáticamente con confianza media">
            <a:extLst>
              <a:ext uri="{FF2B5EF4-FFF2-40B4-BE49-F238E27FC236}">
                <a16:creationId xmlns:a16="http://schemas.microsoft.com/office/drawing/2014/main" id="{C29AA911-C5DE-BE94-E5D6-73C57FC851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5" r="14089" b="-3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8" name="Imagen 7" descr="Una tienda de ropa&#10;&#10;Descripción generada automáticamente con confianza media">
            <a:extLst>
              <a:ext uri="{FF2B5EF4-FFF2-40B4-BE49-F238E27FC236}">
                <a16:creationId xmlns:a16="http://schemas.microsoft.com/office/drawing/2014/main" id="{104A488B-9863-447D-CE71-B410B1CE3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5" r="14769" b="-3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95" name="Freeform: Shape 20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6" name="Freeform: Shape 22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ctangle 24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ctangle 26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E08EE17-4586-CE9E-4F99-46269F72520A}"/>
              </a:ext>
            </a:extLst>
          </p:cNvPr>
          <p:cNvSpPr txBox="1"/>
          <p:nvPr/>
        </p:nvSpPr>
        <p:spPr>
          <a:xfrm>
            <a:off x="349606" y="1307158"/>
            <a:ext cx="2912740" cy="3474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Forma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/>
              <a:t>Nombres</a:t>
            </a:r>
            <a:r>
              <a:rPr lang="en-US" sz="2400" b="1"/>
              <a:t> de Calles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/>
              <a:t>Alturas de Calles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/>
              <a:t>Sentido</a:t>
            </a:r>
            <a:r>
              <a:rPr lang="en-US" sz="2400" b="1"/>
              <a:t> de Calles</a:t>
            </a: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</p:txBody>
      </p:sp>
      <p:pic>
        <p:nvPicPr>
          <p:cNvPr id="12" name="Imagen 11" descr="Mapa&#10;&#10;Descripción generada automáticamente">
            <a:extLst>
              <a:ext uri="{FF2B5EF4-FFF2-40B4-BE49-F238E27FC236}">
                <a16:creationId xmlns:a16="http://schemas.microsoft.com/office/drawing/2014/main" id="{57B9F58D-26C7-1C6E-6D16-B8027EC01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7" r="17963" b="-2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E12DFB4-D2EE-8D92-EBF6-9EB421664838}"/>
              </a:ext>
            </a:extLst>
          </p:cNvPr>
          <p:cNvSpPr txBox="1"/>
          <p:nvPr/>
        </p:nvSpPr>
        <p:spPr>
          <a:xfrm>
            <a:off x="4787629" y="155447"/>
            <a:ext cx="2807208" cy="1700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effectLst>
                  <a:glow rad="127000">
                    <a:schemeClr val="bg1">
                      <a:lumMod val="95000"/>
                    </a:schemeClr>
                  </a:glow>
                </a:effectLst>
              </a:rPr>
              <a:t>Google Maps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effectLst>
                  <a:glow rad="127000">
                    <a:schemeClr val="bg1">
                      <a:lumMod val="95000"/>
                    </a:schemeClr>
                  </a:glow>
                </a:effectLst>
              </a:rPr>
              <a:t>Av. </a:t>
            </a:r>
            <a:r>
              <a:rPr lang="en-US" sz="2400" b="1" err="1">
                <a:effectLst>
                  <a:glow rad="127000">
                    <a:schemeClr val="bg1">
                      <a:lumMod val="95000"/>
                    </a:schemeClr>
                  </a:glow>
                </a:effectLst>
              </a:rPr>
              <a:t>Maipú</a:t>
            </a:r>
            <a:endParaRPr lang="en-US" sz="2400" b="1">
              <a:effectLst>
                <a:glow rad="127000">
                  <a:schemeClr val="bg1">
                    <a:lumMod val="95000"/>
                  </a:schemeClr>
                </a:glow>
              </a:effectLst>
            </a:endParaRP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effectLst>
                  <a:glow rad="127000">
                    <a:schemeClr val="bg1">
                      <a:lumMod val="95000"/>
                    </a:schemeClr>
                  </a:glow>
                </a:effectLst>
              </a:rPr>
              <a:t>Alturas No </a:t>
            </a:r>
            <a:r>
              <a:rPr lang="en-US" sz="2400" b="1" err="1">
                <a:effectLst>
                  <a:glow rad="127000">
                    <a:schemeClr val="bg1">
                      <a:lumMod val="95000"/>
                    </a:schemeClr>
                  </a:glow>
                </a:effectLst>
              </a:rPr>
              <a:t>Visibles</a:t>
            </a:r>
            <a:endParaRPr lang="en-US" sz="2400" b="1">
              <a:effectLst>
                <a:glow rad="127000">
                  <a:schemeClr val="bg1">
                    <a:lumMod val="95000"/>
                  </a:schemeClr>
                </a:glow>
              </a:effectLst>
            </a:endParaRP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4656C49-E140-2E17-6096-79596C0AC80E}"/>
              </a:ext>
            </a:extLst>
          </p:cNvPr>
          <p:cNvSpPr txBox="1"/>
          <p:nvPr/>
        </p:nvSpPr>
        <p:spPr>
          <a:xfrm>
            <a:off x="9220201" y="155446"/>
            <a:ext cx="2807208" cy="170078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effectLst>
                  <a:glow rad="127000">
                    <a:schemeClr val="bg1"/>
                  </a:glow>
                </a:effectLst>
              </a:rPr>
              <a:t>Open Street Maps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effectLst>
                  <a:glow rad="127000">
                    <a:schemeClr val="bg1"/>
                  </a:glow>
                </a:effectLst>
              </a:rPr>
              <a:t>Avenida </a:t>
            </a:r>
            <a:r>
              <a:rPr lang="en-US" sz="2400" b="1" err="1">
                <a:effectLst>
                  <a:glow rad="127000">
                    <a:schemeClr val="bg1"/>
                  </a:glow>
                </a:effectLst>
              </a:rPr>
              <a:t>Maipú</a:t>
            </a:r>
            <a:endParaRPr lang="en-US" sz="2400" b="1">
              <a:effectLst>
                <a:glow rad="127000">
                  <a:schemeClr val="bg1"/>
                </a:glow>
              </a:effectLst>
            </a:endParaRP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effectLst>
                  <a:glow rad="127000">
                    <a:schemeClr val="bg1"/>
                  </a:glow>
                </a:effectLst>
              </a:rPr>
              <a:t>Alturas No </a:t>
            </a:r>
            <a:r>
              <a:rPr lang="en-US" sz="2400" b="1" err="1">
                <a:effectLst>
                  <a:glow rad="127000">
                    <a:schemeClr val="bg1"/>
                  </a:glow>
                </a:effectLst>
              </a:rPr>
              <a:t>Visibles</a:t>
            </a:r>
            <a:endParaRPr lang="en-US" sz="2400" b="1">
              <a:effectLst>
                <a:glow rad="127000">
                  <a:schemeClr val="bg1"/>
                </a:glow>
              </a:effectLst>
            </a:endParaRP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2DE98-2A01-7862-28B3-0C3991CD2E8C}"/>
              </a:ext>
            </a:extLst>
          </p:cNvPr>
          <p:cNvSpPr txBox="1"/>
          <p:nvPr/>
        </p:nvSpPr>
        <p:spPr>
          <a:xfrm>
            <a:off x="5013215" y="3662177"/>
            <a:ext cx="2807208" cy="1700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effectLst>
                  <a:glow rad="127000">
                    <a:schemeClr val="bg1"/>
                  </a:glow>
                </a:effectLst>
              </a:rPr>
              <a:t>Callejero</a:t>
            </a:r>
            <a:r>
              <a:rPr lang="en-US" sz="2400" b="1">
                <a:effectLst>
                  <a:glow rad="127000">
                    <a:schemeClr val="bg1"/>
                  </a:glow>
                </a:effectLst>
              </a:rPr>
              <a:t> de Hacienda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effectLst>
                  <a:glow rad="127000">
                    <a:schemeClr val="bg1"/>
                  </a:glow>
                </a:effectLst>
              </a:rPr>
              <a:t>Maipú</a:t>
            </a:r>
            <a:endParaRPr lang="en-US" sz="2400" b="1">
              <a:effectLst>
                <a:glow rad="127000">
                  <a:schemeClr val="bg1"/>
                </a:glow>
              </a:effectLst>
            </a:endParaRP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effectLst>
                  <a:glow rad="127000">
                    <a:schemeClr val="bg1"/>
                  </a:glow>
                </a:effectLst>
              </a:rPr>
              <a:t>2700 al 2800</a:t>
            </a: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D68A4B72-F5B7-77B9-C8BE-D3677A8BC3B7}"/>
              </a:ext>
            </a:extLst>
          </p:cNvPr>
          <p:cNvSpPr txBox="1"/>
          <p:nvPr/>
        </p:nvSpPr>
        <p:spPr>
          <a:xfrm>
            <a:off x="9220201" y="3561823"/>
            <a:ext cx="2807208" cy="221414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effectLst>
                  <a:glow rad="127000">
                    <a:schemeClr val="bg1"/>
                  </a:glow>
                </a:effectLst>
              </a:rPr>
              <a:t>Callejero</a:t>
            </a:r>
            <a:r>
              <a:rPr lang="en-US" sz="2400" b="1">
                <a:effectLst>
                  <a:glow rad="127000">
                    <a:schemeClr val="bg1"/>
                  </a:glow>
                </a:effectLst>
              </a:rPr>
              <a:t> </a:t>
            </a:r>
            <a:r>
              <a:rPr lang="es-ES" sz="2400" b="1">
                <a:effectLst>
                  <a:glow rad="127000">
                    <a:schemeClr val="bg1"/>
                  </a:glow>
                </a:effectLst>
              </a:rPr>
              <a:t>Dirección General de Proyectos Especiales y Seguridad Vial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effectLst>
                  <a:glow rad="127000">
                    <a:schemeClr val="bg1"/>
                  </a:glow>
                </a:effectLst>
              </a:rPr>
              <a:t>Maipú</a:t>
            </a:r>
            <a:endParaRPr lang="en-US" sz="2400" b="1">
              <a:effectLst>
                <a:glow rad="127000">
                  <a:prstClr val="white"/>
                </a:glow>
              </a:effectLst>
            </a:endParaRP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effectLst>
                  <a:glow rad="127000">
                    <a:schemeClr val="bg1"/>
                  </a:glow>
                </a:effectLst>
              </a:rPr>
              <a:t>2600 al 2700</a:t>
            </a:r>
            <a:endParaRPr lang="en-US" sz="2400" b="1">
              <a:effectLst>
                <a:glow rad="127000">
                  <a:prstClr val="white"/>
                </a:glow>
              </a:effectLst>
            </a:endParaRP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/>
          </a:p>
        </p:txBody>
      </p:sp>
      <p:cxnSp>
        <p:nvCxnSpPr>
          <p:cNvPr id="26" name="Conector: curvado 25">
            <a:extLst>
              <a:ext uri="{FF2B5EF4-FFF2-40B4-BE49-F238E27FC236}">
                <a16:creationId xmlns:a16="http://schemas.microsoft.com/office/drawing/2014/main" id="{BC8C5BD7-3E6A-2E55-5CC2-1D4FAD91EDA8}"/>
              </a:ext>
            </a:extLst>
          </p:cNvPr>
          <p:cNvCxnSpPr>
            <a:cxnSpLocks/>
          </p:cNvCxnSpPr>
          <p:nvPr/>
        </p:nvCxnSpPr>
        <p:spPr>
          <a:xfrm>
            <a:off x="7820423" y="4946754"/>
            <a:ext cx="2028115" cy="521598"/>
          </a:xfrm>
          <a:prstGeom prst="curvedConnector3">
            <a:avLst/>
          </a:prstGeom>
          <a:ln w="698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: curvado 60">
            <a:extLst>
              <a:ext uri="{FF2B5EF4-FFF2-40B4-BE49-F238E27FC236}">
                <a16:creationId xmlns:a16="http://schemas.microsoft.com/office/drawing/2014/main" id="{A10CC30B-C014-B298-4E3A-18DA4DC7F677}"/>
              </a:ext>
            </a:extLst>
          </p:cNvPr>
          <p:cNvCxnSpPr>
            <a:cxnSpLocks/>
          </p:cNvCxnSpPr>
          <p:nvPr/>
        </p:nvCxnSpPr>
        <p:spPr>
          <a:xfrm flipV="1">
            <a:off x="7266225" y="629587"/>
            <a:ext cx="2582313" cy="107430"/>
          </a:xfrm>
          <a:prstGeom prst="curvedConnector3">
            <a:avLst/>
          </a:prstGeom>
          <a:ln w="69850">
            <a:solidFill>
              <a:srgbClr val="C0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CuadroTexto 79">
            <a:extLst>
              <a:ext uri="{FF2B5EF4-FFF2-40B4-BE49-F238E27FC236}">
                <a16:creationId xmlns:a16="http://schemas.microsoft.com/office/drawing/2014/main" id="{B38EF6B8-D1DB-68FD-2D07-73CBF69E8A04}"/>
              </a:ext>
            </a:extLst>
          </p:cNvPr>
          <p:cNvSpPr txBox="1"/>
          <p:nvPr/>
        </p:nvSpPr>
        <p:spPr>
          <a:xfrm>
            <a:off x="316991" y="4413703"/>
            <a:ext cx="2807208" cy="13622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/>
              <a:t>¿</a:t>
            </a:r>
            <a:r>
              <a:rPr lang="en-US" sz="2400" b="1" err="1"/>
              <a:t>Cuál</a:t>
            </a:r>
            <a:r>
              <a:rPr lang="en-US" sz="2400" b="1"/>
              <a:t> es la </a:t>
            </a:r>
            <a:r>
              <a:rPr lang="en-US" sz="2400" b="1" err="1"/>
              <a:t>dirección</a:t>
            </a:r>
            <a:r>
              <a:rPr lang="en-US" sz="2400" b="1"/>
              <a:t> de la Municipalidad de Vicente López?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BF2A26-670E-A8B7-9704-302C5BABCD54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CALLEJERO VICENTE LÓPEZ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237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579975-BF6B-643A-B63E-F088DB103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 descr="Mapa&#10;&#10;Descripción generada automáticamente">
            <a:extLst>
              <a:ext uri="{FF2B5EF4-FFF2-40B4-BE49-F238E27FC236}">
                <a16:creationId xmlns:a16="http://schemas.microsoft.com/office/drawing/2014/main" id="{7CEB0BAA-84F4-6047-5D95-AAC1D7BDE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9" r="10696" b="-2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3" name="Imagen 2" descr="Vista de una ciudad&#10;&#10;Descripción generada automáticamente">
            <a:extLst>
              <a:ext uri="{FF2B5EF4-FFF2-40B4-BE49-F238E27FC236}">
                <a16:creationId xmlns:a16="http://schemas.microsoft.com/office/drawing/2014/main" id="{01347F0D-2C61-840D-CDA2-28B275B192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r="22774" b="-3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5" name="Imagen 4" descr="Vista de una ciudad&#10;&#10;Descripción generada automáticamente con confianza media">
            <a:extLst>
              <a:ext uri="{FF2B5EF4-FFF2-40B4-BE49-F238E27FC236}">
                <a16:creationId xmlns:a16="http://schemas.microsoft.com/office/drawing/2014/main" id="{6AD61513-2E5D-0879-2DB9-B6754A9ACA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r="23518" b="-3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sp useBgFill="1">
        <p:nvSpPr>
          <p:cNvPr id="105" name="Freeform: Shape 104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7" name="Freeform: Shape 106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Imagen 12" descr="Calendario&#10;&#10;Descripción generada automáticamente">
            <a:extLst>
              <a:ext uri="{FF2B5EF4-FFF2-40B4-BE49-F238E27FC236}">
                <a16:creationId xmlns:a16="http://schemas.microsoft.com/office/drawing/2014/main" id="{A379EDBE-12F4-65CD-6A27-8A34C1ECCB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0" r="2270" b="-2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053151E4-0B9B-69C1-4123-DDA5993DDFAA}"/>
              </a:ext>
            </a:extLst>
          </p:cNvPr>
          <p:cNvSpPr txBox="1"/>
          <p:nvPr/>
        </p:nvSpPr>
        <p:spPr>
          <a:xfrm>
            <a:off x="316992" y="2623608"/>
            <a:ext cx="3303111" cy="22573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/>
              <a:t>¿</a:t>
            </a:r>
            <a:r>
              <a:rPr lang="en-US" sz="2800" b="1" err="1"/>
              <a:t>Cuál</a:t>
            </a:r>
            <a:r>
              <a:rPr lang="en-US" sz="2800" b="1"/>
              <a:t> es la </a:t>
            </a:r>
            <a:r>
              <a:rPr lang="en-US" sz="2800" b="1" err="1"/>
              <a:t>intersección</a:t>
            </a:r>
            <a:r>
              <a:rPr lang="en-US" sz="2800" b="1"/>
              <a:t> Italia con Bartolomé Cruz o con Juan Carlos Cruz?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F2C50A-906C-6140-239A-047F8F379370}"/>
              </a:ext>
            </a:extLst>
          </p:cNvPr>
          <p:cNvSpPr txBox="1"/>
          <p:nvPr/>
        </p:nvSpPr>
        <p:spPr>
          <a:xfrm>
            <a:off x="503239" y="1014219"/>
            <a:ext cx="2685429" cy="1651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err="1">
                <a:latin typeface="+mj-lt"/>
                <a:ea typeface="+mj-ea"/>
                <a:cs typeface="+mj-cs"/>
              </a:rPr>
              <a:t>Dificultades</a:t>
            </a:r>
            <a:r>
              <a:rPr lang="en-US" sz="3300" b="1">
                <a:latin typeface="+mj-lt"/>
                <a:ea typeface="+mj-ea"/>
                <a:cs typeface="+mj-cs"/>
              </a:rPr>
              <a:t> de Forma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4873D27-BAD9-23CE-D29C-46B60220AD9B}"/>
              </a:ext>
            </a:extLst>
          </p:cNvPr>
          <p:cNvSpPr txBox="1"/>
          <p:nvPr/>
        </p:nvSpPr>
        <p:spPr>
          <a:xfrm>
            <a:off x="120242" y="183222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CALLEJERO VICENTE LÓPEZ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380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37D9639-E32C-6A7C-53A3-3E1B4B64E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Gráfico de líneas&#10;&#10;Descripción generada automáticamente">
            <a:extLst>
              <a:ext uri="{FF2B5EF4-FFF2-40B4-BE49-F238E27FC236}">
                <a16:creationId xmlns:a16="http://schemas.microsoft.com/office/drawing/2014/main" id="{1DCE4F0B-F67E-1FE5-7E3A-470F65773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72" b="1206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85D754A-B0DA-C5D1-1971-AF17B8CA903D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b="1" err="1"/>
              <a:t>Validación</a:t>
            </a:r>
            <a:r>
              <a:rPr lang="en-US" sz="2400" b="1"/>
              <a:t> de </a:t>
            </a:r>
            <a:r>
              <a:rPr lang="en-US" sz="2400" b="1" err="1"/>
              <a:t>coordenadas</a:t>
            </a:r>
            <a:r>
              <a:rPr lang="en-US" sz="2400" b="1"/>
              <a:t> </a:t>
            </a:r>
            <a:r>
              <a:rPr lang="en-US" sz="2400" b="1" err="1"/>
              <a:t>geográficas</a:t>
            </a:r>
            <a:r>
              <a:rPr lang="en-US" sz="2400" b="1"/>
              <a:t> de </a:t>
            </a:r>
            <a:r>
              <a:rPr lang="en-US" sz="2400" b="1" err="1"/>
              <a:t>los</a:t>
            </a:r>
            <a:r>
              <a:rPr lang="en-US" sz="2400" b="1"/>
              <a:t> </a:t>
            </a:r>
            <a:r>
              <a:rPr lang="en-US" sz="2400" b="1" err="1"/>
              <a:t>activos</a:t>
            </a:r>
            <a:r>
              <a:rPr lang="en-US" sz="2400" b="1"/>
              <a:t> </a:t>
            </a:r>
            <a:r>
              <a:rPr lang="en-US" sz="2400" b="1" err="1"/>
              <a:t>extraídos</a:t>
            </a:r>
            <a:r>
              <a:rPr lang="en-US" sz="2400" b="1"/>
              <a:t> de </a:t>
            </a:r>
            <a:r>
              <a:rPr lang="en-US" sz="2400" b="1" err="1"/>
              <a:t>MuniDigital</a:t>
            </a:r>
            <a:r>
              <a:rPr lang="en-US" sz="2400" b="1"/>
              <a:t> a </a:t>
            </a:r>
            <a:r>
              <a:rPr lang="en-US" sz="2400" b="1" err="1"/>
              <a:t>partir</a:t>
            </a:r>
            <a:r>
              <a:rPr lang="en-US" sz="2400" b="1"/>
              <a:t> del  </a:t>
            </a:r>
            <a:r>
              <a:rPr lang="en-US" sz="2400" b="1" err="1"/>
              <a:t>callejero</a:t>
            </a:r>
            <a:r>
              <a:rPr lang="en-US" sz="2400" b="1"/>
              <a:t> </a:t>
            </a:r>
            <a:r>
              <a:rPr lang="en-US" sz="2400" b="1" err="1"/>
              <a:t>oficial</a:t>
            </a:r>
            <a:r>
              <a:rPr lang="en-US" sz="2400" b="1"/>
              <a:t> </a:t>
            </a:r>
            <a:r>
              <a:rPr lang="en-US" sz="2400" b="1" err="1"/>
              <a:t>proporcionado</a:t>
            </a:r>
            <a:r>
              <a:rPr lang="en-US" sz="2400" b="1"/>
              <a:t> </a:t>
            </a:r>
            <a:r>
              <a:rPr lang="en-US" sz="2400" b="1" err="1"/>
              <a:t>por</a:t>
            </a:r>
            <a:r>
              <a:rPr lang="en-US" sz="2400" b="1"/>
              <a:t> la </a:t>
            </a:r>
            <a:r>
              <a:rPr lang="en-US" sz="2400" b="1" err="1"/>
              <a:t>Secretaría</a:t>
            </a:r>
            <a:r>
              <a:rPr lang="en-US" sz="2400" b="1"/>
              <a:t> de Hacienda </a:t>
            </a:r>
            <a:r>
              <a:rPr lang="en-US" sz="2400" b="1" err="1"/>
              <a:t>ajustado</a:t>
            </a:r>
            <a:r>
              <a:rPr lang="en-US" sz="2400" b="1"/>
              <a:t> con </a:t>
            </a:r>
            <a:r>
              <a:rPr lang="en-US" sz="2400" b="1" err="1"/>
              <a:t>alturas</a:t>
            </a:r>
            <a:r>
              <a:rPr lang="en-US" sz="2400" b="1"/>
              <a:t> y </a:t>
            </a:r>
            <a:r>
              <a:rPr lang="en-US" sz="2400" b="1" err="1"/>
              <a:t>nombres</a:t>
            </a:r>
            <a:r>
              <a:rPr lang="en-US" sz="2400" b="1"/>
              <a:t> de cartelerías </a:t>
            </a:r>
            <a:r>
              <a:rPr lang="en-US" sz="2400" b="1" err="1"/>
              <a:t>suministrados</a:t>
            </a:r>
            <a:r>
              <a:rPr lang="en-US" sz="2400" b="1"/>
              <a:t> </a:t>
            </a:r>
            <a:r>
              <a:rPr lang="en-US" sz="2400" b="1" err="1"/>
              <a:t>por</a:t>
            </a:r>
            <a:r>
              <a:rPr lang="en-US" sz="2400" b="1"/>
              <a:t> la </a:t>
            </a:r>
            <a:r>
              <a:rPr lang="es-ES" sz="2400" b="1"/>
              <a:t>Dirección General de Proyectos Especiales y Seguridad Vial</a:t>
            </a:r>
            <a:r>
              <a:rPr lang="en-US" sz="2400" b="1"/>
              <a:t>.</a:t>
            </a:r>
          </a:p>
        </p:txBody>
      </p:sp>
      <p:pic>
        <p:nvPicPr>
          <p:cNvPr id="15" name="Picture 2" descr="Municipio Vicente Lopez - Logo">
            <a:extLst>
              <a:ext uri="{FF2B5EF4-FFF2-40B4-BE49-F238E27FC236}">
                <a16:creationId xmlns:a16="http://schemas.microsoft.com/office/drawing/2014/main" id="{891B40FC-39BD-5156-A073-C6C3F4541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1">
            <a:extLst>
              <a:ext uri="{FF2B5EF4-FFF2-40B4-BE49-F238E27FC236}">
                <a16:creationId xmlns:a16="http://schemas.microsoft.com/office/drawing/2014/main" id="{410D6D1E-DA59-7068-37E3-D46E5FF71D33}"/>
              </a:ext>
            </a:extLst>
          </p:cNvPr>
          <p:cNvSpPr txBox="1"/>
          <p:nvPr/>
        </p:nvSpPr>
        <p:spPr>
          <a:xfrm>
            <a:off x="120242" y="3257959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CALLEJERO VICENTE LÓPEZ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309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39D85F1B-3302-4DB9-81B1-038ADCE4D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41CF39-95B0-D5C3-4FCF-74E814B8BB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22"/>
          <a:stretch/>
        </p:blipFill>
        <p:spPr>
          <a:xfrm>
            <a:off x="20" y="10"/>
            <a:ext cx="6095980" cy="3175906"/>
          </a:xfrm>
          <a:custGeom>
            <a:avLst/>
            <a:gdLst/>
            <a:ahLst/>
            <a:cxnLst/>
            <a:rect l="l" t="t" r="r" b="b"/>
            <a:pathLst>
              <a:path w="6096000" h="3175916">
                <a:moveTo>
                  <a:pt x="0" y="0"/>
                </a:moveTo>
                <a:lnTo>
                  <a:pt x="6096000" y="0"/>
                </a:lnTo>
                <a:lnTo>
                  <a:pt x="6096000" y="3175916"/>
                </a:lnTo>
                <a:lnTo>
                  <a:pt x="6074953" y="3168556"/>
                </a:lnTo>
                <a:cubicBezTo>
                  <a:pt x="6065180" y="3165138"/>
                  <a:pt x="6054705" y="3162334"/>
                  <a:pt x="6041425" y="3161984"/>
                </a:cubicBezTo>
                <a:lnTo>
                  <a:pt x="5978335" y="3173176"/>
                </a:lnTo>
                <a:cubicBezTo>
                  <a:pt x="5953369" y="3176890"/>
                  <a:pt x="5845857" y="3169112"/>
                  <a:pt x="5827638" y="3169738"/>
                </a:cubicBezTo>
                <a:cubicBezTo>
                  <a:pt x="5821882" y="3178743"/>
                  <a:pt x="5799256" y="3174685"/>
                  <a:pt x="5761310" y="3170760"/>
                </a:cubicBezTo>
                <a:cubicBezTo>
                  <a:pt x="5731057" y="3170684"/>
                  <a:pt x="5713719" y="3171961"/>
                  <a:pt x="5696588" y="3173023"/>
                </a:cubicBezTo>
                <a:lnTo>
                  <a:pt x="5682596" y="3173661"/>
                </a:lnTo>
                <a:lnTo>
                  <a:pt x="5575844" y="3148218"/>
                </a:lnTo>
                <a:cubicBezTo>
                  <a:pt x="5455823" y="3136706"/>
                  <a:pt x="5377668" y="3144388"/>
                  <a:pt x="5287401" y="3135195"/>
                </a:cubicBezTo>
                <a:cubicBezTo>
                  <a:pt x="5197135" y="3126002"/>
                  <a:pt x="5202548" y="3115782"/>
                  <a:pt x="5034243" y="3093057"/>
                </a:cubicBezTo>
                <a:cubicBezTo>
                  <a:pt x="4879585" y="3031690"/>
                  <a:pt x="4724928" y="3048859"/>
                  <a:pt x="4570270" y="3026761"/>
                </a:cubicBezTo>
                <a:cubicBezTo>
                  <a:pt x="4488718" y="3050631"/>
                  <a:pt x="4344263" y="2990436"/>
                  <a:pt x="4232462" y="2981221"/>
                </a:cubicBezTo>
                <a:cubicBezTo>
                  <a:pt x="4120662" y="2972005"/>
                  <a:pt x="3986179" y="2970108"/>
                  <a:pt x="3899469" y="2971466"/>
                </a:cubicBezTo>
                <a:cubicBezTo>
                  <a:pt x="3892272" y="2982518"/>
                  <a:pt x="3768985" y="2995342"/>
                  <a:pt x="3710933" y="2958642"/>
                </a:cubicBezTo>
                <a:cubicBezTo>
                  <a:pt x="3583105" y="2956402"/>
                  <a:pt x="3623640" y="2964712"/>
                  <a:pt x="3495164" y="2941478"/>
                </a:cubicBezTo>
                <a:cubicBezTo>
                  <a:pt x="3419432" y="2942273"/>
                  <a:pt x="3339383" y="2952386"/>
                  <a:pt x="3282944" y="2951628"/>
                </a:cubicBezTo>
                <a:cubicBezTo>
                  <a:pt x="3281769" y="2953455"/>
                  <a:pt x="3129759" y="2929645"/>
                  <a:pt x="3085959" y="2922940"/>
                </a:cubicBezTo>
                <a:cubicBezTo>
                  <a:pt x="3042159" y="2916235"/>
                  <a:pt x="3054740" y="2920103"/>
                  <a:pt x="3020146" y="2911397"/>
                </a:cubicBezTo>
                <a:cubicBezTo>
                  <a:pt x="2871334" y="2883584"/>
                  <a:pt x="2762563" y="2883465"/>
                  <a:pt x="2653542" y="2876899"/>
                </a:cubicBezTo>
                <a:cubicBezTo>
                  <a:pt x="2533423" y="2872448"/>
                  <a:pt x="2683271" y="2915174"/>
                  <a:pt x="2510424" y="2888407"/>
                </a:cubicBezTo>
                <a:cubicBezTo>
                  <a:pt x="2506340" y="2898923"/>
                  <a:pt x="2449170" y="2888049"/>
                  <a:pt x="2412523" y="2882673"/>
                </a:cubicBezTo>
                <a:cubicBezTo>
                  <a:pt x="2355021" y="2881306"/>
                  <a:pt x="2382991" y="2891314"/>
                  <a:pt x="2308292" y="2874695"/>
                </a:cubicBezTo>
                <a:lnTo>
                  <a:pt x="2233764" y="2908195"/>
                </a:lnTo>
                <a:cubicBezTo>
                  <a:pt x="2234416" y="2903929"/>
                  <a:pt x="2112578" y="2949704"/>
                  <a:pt x="2089169" y="2948983"/>
                </a:cubicBezTo>
                <a:lnTo>
                  <a:pt x="1901626" y="2945454"/>
                </a:lnTo>
                <a:cubicBezTo>
                  <a:pt x="1851336" y="2959106"/>
                  <a:pt x="1870664" y="2971169"/>
                  <a:pt x="1825089" y="2978820"/>
                </a:cubicBezTo>
                <a:cubicBezTo>
                  <a:pt x="1779514" y="2986471"/>
                  <a:pt x="1746268" y="2976574"/>
                  <a:pt x="1628175" y="2991359"/>
                </a:cubicBezTo>
                <a:cubicBezTo>
                  <a:pt x="1580792" y="3002760"/>
                  <a:pt x="1459893" y="2977867"/>
                  <a:pt x="1367439" y="2991184"/>
                </a:cubicBezTo>
                <a:cubicBezTo>
                  <a:pt x="1369407" y="3003218"/>
                  <a:pt x="1303810" y="3002393"/>
                  <a:pt x="1260431" y="2993313"/>
                </a:cubicBezTo>
                <a:lnTo>
                  <a:pt x="1131986" y="3017812"/>
                </a:lnTo>
                <a:cubicBezTo>
                  <a:pt x="1134074" y="3034431"/>
                  <a:pt x="1115111" y="3023292"/>
                  <a:pt x="1062297" y="3034267"/>
                </a:cubicBezTo>
                <a:cubicBezTo>
                  <a:pt x="1046148" y="3044857"/>
                  <a:pt x="1019464" y="3043729"/>
                  <a:pt x="979009" y="3052795"/>
                </a:cubicBezTo>
                <a:cubicBezTo>
                  <a:pt x="963885" y="3062784"/>
                  <a:pt x="844270" y="3032960"/>
                  <a:pt x="809514" y="3039765"/>
                </a:cubicBezTo>
                <a:cubicBezTo>
                  <a:pt x="773761" y="3042869"/>
                  <a:pt x="775984" y="3025792"/>
                  <a:pt x="686053" y="3027101"/>
                </a:cubicBezTo>
                <a:cubicBezTo>
                  <a:pt x="600190" y="3024844"/>
                  <a:pt x="595882" y="3019147"/>
                  <a:pt x="504370" y="3015625"/>
                </a:cubicBezTo>
                <a:cubicBezTo>
                  <a:pt x="442615" y="3013617"/>
                  <a:pt x="455531" y="3005845"/>
                  <a:pt x="421644" y="3004997"/>
                </a:cubicBezTo>
                <a:cubicBezTo>
                  <a:pt x="377193" y="3017912"/>
                  <a:pt x="307611" y="2981496"/>
                  <a:pt x="274973" y="2996304"/>
                </a:cubicBezTo>
                <a:lnTo>
                  <a:pt x="116340" y="2982098"/>
                </a:lnTo>
                <a:lnTo>
                  <a:pt x="35300" y="2993836"/>
                </a:lnTo>
                <a:cubicBezTo>
                  <a:pt x="29001" y="2994370"/>
                  <a:pt x="18688" y="2993580"/>
                  <a:pt x="6479" y="2992085"/>
                </a:cubicBezTo>
                <a:lnTo>
                  <a:pt x="0" y="2991123"/>
                </a:lnTo>
                <a:close/>
              </a:path>
            </a:pathLst>
          </a:custGeom>
        </p:spPr>
      </p:pic>
      <p:pic>
        <p:nvPicPr>
          <p:cNvPr id="7" name="Imagen 6" descr="Una mano con un paraguas en la calle&#10;&#10;Descripción generada automáticamente">
            <a:extLst>
              <a:ext uri="{FF2B5EF4-FFF2-40B4-BE49-F238E27FC236}">
                <a16:creationId xmlns:a16="http://schemas.microsoft.com/office/drawing/2014/main" id="{7002DD9F-C41D-D174-DF96-62B94ED0B7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 r="1" b="1"/>
          <a:stretch/>
        </p:blipFill>
        <p:spPr>
          <a:xfrm>
            <a:off x="6096000" y="10"/>
            <a:ext cx="6096000" cy="3182262"/>
          </a:xfrm>
          <a:custGeom>
            <a:avLst/>
            <a:gdLst/>
            <a:ahLst/>
            <a:cxnLst/>
            <a:rect l="l" t="t" r="r" b="b"/>
            <a:pathLst>
              <a:path w="6096000" h="3182272">
                <a:moveTo>
                  <a:pt x="0" y="0"/>
                </a:moveTo>
                <a:lnTo>
                  <a:pt x="6096000" y="0"/>
                </a:lnTo>
                <a:lnTo>
                  <a:pt x="6096000" y="2977881"/>
                </a:lnTo>
                <a:lnTo>
                  <a:pt x="6089100" y="2979305"/>
                </a:lnTo>
                <a:cubicBezTo>
                  <a:pt x="6033641" y="2989882"/>
                  <a:pt x="5988719" y="2996128"/>
                  <a:pt x="5963104" y="2993636"/>
                </a:cubicBezTo>
                <a:cubicBezTo>
                  <a:pt x="5792949" y="3029182"/>
                  <a:pt x="5730547" y="3002240"/>
                  <a:pt x="5622676" y="2993454"/>
                </a:cubicBezTo>
                <a:cubicBezTo>
                  <a:pt x="5358705" y="2975083"/>
                  <a:pt x="5242862" y="2994654"/>
                  <a:pt x="5115732" y="2989671"/>
                </a:cubicBezTo>
                <a:cubicBezTo>
                  <a:pt x="4988602" y="2984687"/>
                  <a:pt x="5029567" y="2975639"/>
                  <a:pt x="4859897" y="2963549"/>
                </a:cubicBezTo>
                <a:lnTo>
                  <a:pt x="4391870" y="2926580"/>
                </a:lnTo>
                <a:cubicBezTo>
                  <a:pt x="4327296" y="2956949"/>
                  <a:pt x="4071930" y="2902434"/>
                  <a:pt x="4051327" y="2902384"/>
                </a:cubicBezTo>
                <a:cubicBezTo>
                  <a:pt x="3968352" y="2908170"/>
                  <a:pt x="3882315" y="2886803"/>
                  <a:pt x="3767876" y="2899218"/>
                </a:cubicBezTo>
                <a:cubicBezTo>
                  <a:pt x="3761563" y="2910695"/>
                  <a:pt x="3759706" y="2886579"/>
                  <a:pt x="3607318" y="2887826"/>
                </a:cubicBezTo>
                <a:cubicBezTo>
                  <a:pt x="3517854" y="2911862"/>
                  <a:pt x="3239059" y="2908898"/>
                  <a:pt x="3200813" y="2916134"/>
                </a:cubicBezTo>
                <a:cubicBezTo>
                  <a:pt x="3125330" y="2921689"/>
                  <a:pt x="3104585" y="2900825"/>
                  <a:pt x="3048226" y="2903616"/>
                </a:cubicBezTo>
                <a:cubicBezTo>
                  <a:pt x="3047198" y="2905512"/>
                  <a:pt x="2972947" y="2922104"/>
                  <a:pt x="2930185" y="2925795"/>
                </a:cubicBezTo>
                <a:cubicBezTo>
                  <a:pt x="2887423" y="2929486"/>
                  <a:pt x="2826842" y="2932273"/>
                  <a:pt x="2791651" y="2925762"/>
                </a:cubicBezTo>
                <a:cubicBezTo>
                  <a:pt x="2641026" y="2907373"/>
                  <a:pt x="2577392" y="2897262"/>
                  <a:pt x="2468125" y="2897565"/>
                </a:cubicBezTo>
                <a:cubicBezTo>
                  <a:pt x="2347953" y="2900676"/>
                  <a:pt x="2483169" y="2941985"/>
                  <a:pt x="2308652" y="2926146"/>
                </a:cubicBezTo>
                <a:cubicBezTo>
                  <a:pt x="2305401" y="2936895"/>
                  <a:pt x="2265130" y="2921533"/>
                  <a:pt x="2228153" y="2918475"/>
                </a:cubicBezTo>
                <a:cubicBezTo>
                  <a:pt x="2170686" y="2920724"/>
                  <a:pt x="2206286" y="2945386"/>
                  <a:pt x="2130469" y="2933502"/>
                </a:cubicBezTo>
                <a:lnTo>
                  <a:pt x="2051835" y="2955169"/>
                </a:lnTo>
                <a:cubicBezTo>
                  <a:pt x="2052153" y="2950872"/>
                  <a:pt x="1934201" y="3004193"/>
                  <a:pt x="1910793" y="3004946"/>
                </a:cubicBezTo>
                <a:lnTo>
                  <a:pt x="1758332" y="3027886"/>
                </a:lnTo>
                <a:cubicBezTo>
                  <a:pt x="1709235" y="3044665"/>
                  <a:pt x="1700383" y="3043257"/>
                  <a:pt x="1649704" y="3051307"/>
                </a:cubicBezTo>
                <a:cubicBezTo>
                  <a:pt x="1599024" y="3059359"/>
                  <a:pt x="1520412" y="3098900"/>
                  <a:pt x="1454257" y="3076192"/>
                </a:cubicBezTo>
                <a:cubicBezTo>
                  <a:pt x="1407884" y="3090545"/>
                  <a:pt x="1414359" y="3062092"/>
                  <a:pt x="1323176" y="3081187"/>
                </a:cubicBezTo>
                <a:cubicBezTo>
                  <a:pt x="1269270" y="3084300"/>
                  <a:pt x="1246499" y="3082073"/>
                  <a:pt x="1231798" y="3083652"/>
                </a:cubicBezTo>
                <a:lnTo>
                  <a:pt x="1128386" y="3096270"/>
                </a:lnTo>
                <a:lnTo>
                  <a:pt x="1087572" y="3101257"/>
                </a:lnTo>
                <a:lnTo>
                  <a:pt x="1075937" y="3104255"/>
                </a:lnTo>
                <a:lnTo>
                  <a:pt x="992872" y="3105385"/>
                </a:lnTo>
                <a:cubicBezTo>
                  <a:pt x="955021" y="3105296"/>
                  <a:pt x="904630" y="3125038"/>
                  <a:pt x="891882" y="3122691"/>
                </a:cubicBezTo>
                <a:cubicBezTo>
                  <a:pt x="784087" y="3112356"/>
                  <a:pt x="829281" y="3133000"/>
                  <a:pt x="715888" y="3127380"/>
                </a:cubicBezTo>
                <a:cubicBezTo>
                  <a:pt x="637116" y="3116268"/>
                  <a:pt x="537472" y="3131012"/>
                  <a:pt x="399964" y="3152096"/>
                </a:cubicBezTo>
                <a:lnTo>
                  <a:pt x="310170" y="3146040"/>
                </a:lnTo>
                <a:lnTo>
                  <a:pt x="251771" y="3165636"/>
                </a:lnTo>
                <a:cubicBezTo>
                  <a:pt x="208442" y="3181313"/>
                  <a:pt x="136178" y="3149360"/>
                  <a:pt x="104780" y="3166182"/>
                </a:cubicBezTo>
                <a:cubicBezTo>
                  <a:pt x="55782" y="3185117"/>
                  <a:pt x="29223" y="3184417"/>
                  <a:pt x="8274" y="3178809"/>
                </a:cubicBezTo>
                <a:lnTo>
                  <a:pt x="0" y="3175916"/>
                </a:lnTo>
                <a:close/>
              </a:path>
            </a:pathLst>
          </a:cu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0004503-B460-6331-BB21-8C2F93520A6E}"/>
              </a:ext>
            </a:extLst>
          </p:cNvPr>
          <p:cNvSpPr txBox="1"/>
          <p:nvPr/>
        </p:nvSpPr>
        <p:spPr>
          <a:xfrm>
            <a:off x="5334000" y="3327401"/>
            <a:ext cx="6562730" cy="3433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Este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proyecto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contempla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el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desarrollo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e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implementación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de APIs para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geocodificar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direcciones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manera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directa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e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inversa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para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calles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alturas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con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controles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validación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para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activos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así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como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la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estandarización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mediante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autocompletado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de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calles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Utilidades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Rutas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Óptimas</a:t>
            </a: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Accesibilidad</a:t>
            </a:r>
            <a:endParaRPr 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Ubicación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de Activos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Semáforos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Luminarias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Arbolado</a:t>
            </a:r>
            <a:endParaRPr 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Contenedores de Residuos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Alcantarillas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– Bocas Calle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Rampas</a:t>
            </a:r>
          </a:p>
          <a:p>
            <a:pPr lvl="2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Vehículos</a:t>
            </a:r>
            <a:r>
              <a:rPr lang="en-US" sz="2400" b="1">
                <a:solidFill>
                  <a:schemeClr val="tx1">
                    <a:lumMod val="85000"/>
                    <a:lumOff val="15000"/>
                  </a:schemeClr>
                </a:solidFill>
              </a:rPr>
              <a:t> Mal </a:t>
            </a:r>
            <a:r>
              <a:rPr lang="en-US" sz="2400" b="1" err="1">
                <a:solidFill>
                  <a:schemeClr val="tx1">
                    <a:lumMod val="85000"/>
                    <a:lumOff val="15000"/>
                  </a:schemeClr>
                </a:solidFill>
              </a:rPr>
              <a:t>Estacionados</a:t>
            </a:r>
            <a:endParaRPr 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Picture 2" descr="Municipio Vicente Lopez - Logo">
            <a:extLst>
              <a:ext uri="{FF2B5EF4-FFF2-40B4-BE49-F238E27FC236}">
                <a16:creationId xmlns:a16="http://schemas.microsoft.com/office/drawing/2014/main" id="{B9338A56-616F-BAB0-3BE3-D16F9E754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0" y="5923265"/>
            <a:ext cx="2938507" cy="837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1">
            <a:extLst>
              <a:ext uri="{FF2B5EF4-FFF2-40B4-BE49-F238E27FC236}">
                <a16:creationId xmlns:a16="http://schemas.microsoft.com/office/drawing/2014/main" id="{45C20FD8-8AA0-89B0-EC6F-078A85D5D8DF}"/>
              </a:ext>
            </a:extLst>
          </p:cNvPr>
          <p:cNvSpPr txBox="1"/>
          <p:nvPr/>
        </p:nvSpPr>
        <p:spPr>
          <a:xfrm>
            <a:off x="120242" y="3257959"/>
            <a:ext cx="3288562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s-ES" sz="2400" b="1">
                <a:solidFill>
                  <a:srgbClr val="77398D"/>
                </a:solidFill>
                <a:latin typeface="Arial"/>
                <a:cs typeface="Arial"/>
              </a:rPr>
              <a:t>CALLEJERO VICENTE LÓPEZ</a:t>
            </a:r>
            <a:endParaRPr lang="es-AR" sz="2400" b="1" err="1">
              <a:solidFill>
                <a:srgbClr val="77398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38923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</Words>
  <Application>Microsoft Office PowerPoint</Application>
  <PresentationFormat>Widescreen</PresentationFormat>
  <Paragraphs>200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MAURICIO DE JESUS MARQUEZ GOA</dc:creator>
  <cp:lastModifiedBy>MAURICIO DE JESUS MARQUEZ GOA</cp:lastModifiedBy>
  <cp:revision>24</cp:revision>
  <dcterms:created xsi:type="dcterms:W3CDTF">2024-11-14T11:37:16Z</dcterms:created>
  <dcterms:modified xsi:type="dcterms:W3CDTF">2025-06-23T16:59:51Z</dcterms:modified>
</cp:coreProperties>
</file>